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95" r:id="rId9"/>
    <p:sldId id="263" r:id="rId10"/>
    <p:sldId id="296" r:id="rId11"/>
    <p:sldId id="297" r:id="rId12"/>
    <p:sldId id="264" r:id="rId13"/>
    <p:sldId id="265" r:id="rId14"/>
    <p:sldId id="266" r:id="rId15"/>
    <p:sldId id="267" r:id="rId16"/>
    <p:sldId id="268" r:id="rId17"/>
    <p:sldId id="269" r:id="rId18"/>
    <p:sldId id="270" r:id="rId19"/>
    <p:sldId id="272" r:id="rId20"/>
    <p:sldId id="273" r:id="rId21"/>
    <p:sldId id="274" r:id="rId22"/>
    <p:sldId id="271" r:id="rId23"/>
    <p:sldId id="275" r:id="rId24"/>
    <p:sldId id="276" r:id="rId25"/>
    <p:sldId id="277" r:id="rId26"/>
    <p:sldId id="278" r:id="rId27"/>
    <p:sldId id="280" r:id="rId28"/>
    <p:sldId id="279"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70" d="100"/>
          <a:sy n="70"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6E5D6-8CC8-4D4D-904D-49C6B841188A}" type="datetimeFigureOut">
              <a:rPr lang="en-US" smtClean="0"/>
              <a:t>10/6/2021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CC0CB-04B9-A540-AF8E-115862937732}" type="slidenum">
              <a:rPr lang="en-US" smtClean="0"/>
              <a:t>‹#›</a:t>
            </a:fld>
            <a:endParaRPr lang="en-US"/>
          </a:p>
        </p:txBody>
      </p:sp>
    </p:spTree>
    <p:extLst>
      <p:ext uri="{BB962C8B-B14F-4D97-AF65-F5344CB8AC3E}">
        <p14:creationId xmlns:p14="http://schemas.microsoft.com/office/powerpoint/2010/main" val="106854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3F80C27-9B2F-C647-9665-E8B3CD883C1C}" type="datetime1">
              <a:rPr lang="en-US" smtClean="0"/>
              <a:t>10/6/2021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2020 Kaleva Law Office</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CDB38-0A12-D641-8455-1364D911CDAD}" type="datetime1">
              <a:rPr lang="en-US" smtClean="0"/>
              <a:t>10/6/2021</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8AB0-ACF4-DA4B-9FE8-30BB0A489EDB}" type="datetime1">
              <a:rPr lang="en-US" smtClean="0"/>
              <a:t>10/6/2021</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31797F-4352-AF4F-A0D1-7115098A6883}" type="datetime1">
              <a:rPr lang="en-US" smtClean="0"/>
              <a:t>10/6/2021</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0A56A-B45A-A049-993E-9698D34D0A5B}" type="datetime1">
              <a:rPr lang="en-US" smtClean="0"/>
              <a:t>10/6/2021</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0EE2A-8B71-7044-815C-BB4F701C6E29}" type="datetime1">
              <a:rPr lang="en-US" smtClean="0"/>
              <a:t>10/6/2021</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1ED53B-9BCE-7347-B94F-C43F4F72284D}" type="datetime1">
              <a:rPr lang="en-US" smtClean="0"/>
              <a:t>10/6/2021</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2D647-C495-CC4D-A607-23E83B30DAF4}" type="datetime1">
              <a:rPr lang="en-US" smtClean="0"/>
              <a:t>10/6/2021</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32C3A-397A-7D4C-8DAF-6F8FEF0B16D0}" type="datetime1">
              <a:rPr lang="en-US" smtClean="0"/>
              <a:t>10/6/2021</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4D112-0464-6846-90C7-3E8930AF7838}" type="datetime1">
              <a:rPr lang="en-US" smtClean="0"/>
              <a:t>10/6/2021</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FA8EC-4F90-B346-B365-91AA090509AE}" type="datetime1">
              <a:rPr lang="en-US" smtClean="0"/>
              <a:t>10/6/2021</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04F6E3-4179-A740-A4DA-16AB861A0746}" type="datetime1">
              <a:rPr lang="en-US" smtClean="0"/>
              <a:t>10/6/2021</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737FD9-9296-744A-8B96-01EAA82D0F9A}" type="datetime1">
              <a:rPr lang="en-US" smtClean="0"/>
              <a:t>10/6/2021</a:t>
            </a:fld>
            <a:endParaRPr lang="en-US" dirty="0"/>
          </a:p>
        </p:txBody>
      </p:sp>
      <p:sp>
        <p:nvSpPr>
          <p:cNvPr id="8" name="Footer Placeholder 7"/>
          <p:cNvSpPr>
            <a:spLocks noGrp="1"/>
          </p:cNvSpPr>
          <p:nvPr>
            <p:ph type="ftr" sz="quarter" idx="11"/>
          </p:nvPr>
        </p:nvSpPr>
        <p:spPr/>
        <p:txBody>
          <a:bodyPr/>
          <a:lstStyle/>
          <a:p>
            <a:r>
              <a:rPr lang="en-US"/>
              <a:t>© 2020 Kaleva Law Office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C000D0-E779-294E-B481-FF35CDB9C381}" type="datetime1">
              <a:rPr lang="en-US" smtClean="0"/>
              <a:t>10/6/2021</a:t>
            </a:fld>
            <a:endParaRPr lang="en-US" dirty="0"/>
          </a:p>
        </p:txBody>
      </p:sp>
      <p:sp>
        <p:nvSpPr>
          <p:cNvPr id="4" name="Footer Placeholder 3"/>
          <p:cNvSpPr>
            <a:spLocks noGrp="1"/>
          </p:cNvSpPr>
          <p:nvPr>
            <p:ph type="ftr" sz="quarter" idx="11"/>
          </p:nvPr>
        </p:nvSpPr>
        <p:spPr/>
        <p:txBody>
          <a:bodyPr/>
          <a:lstStyle/>
          <a:p>
            <a:r>
              <a:rPr lang="en-US"/>
              <a:t>© 2020 Kaleva Law Office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FA8E6-8E8C-654D-B2B6-5E384E417F81}" type="datetime1">
              <a:rPr lang="en-US" smtClean="0"/>
              <a:t>10/6/2021</a:t>
            </a:fld>
            <a:endParaRPr lang="en-US" dirty="0"/>
          </a:p>
        </p:txBody>
      </p:sp>
      <p:sp>
        <p:nvSpPr>
          <p:cNvPr id="3" name="Footer Placeholder 2"/>
          <p:cNvSpPr>
            <a:spLocks noGrp="1"/>
          </p:cNvSpPr>
          <p:nvPr>
            <p:ph type="ftr" sz="quarter" idx="11"/>
          </p:nvPr>
        </p:nvSpPr>
        <p:spPr/>
        <p:txBody>
          <a:bodyPr/>
          <a:lstStyle/>
          <a:p>
            <a:r>
              <a:rPr lang="en-US"/>
              <a:t>© 2020 Kaleva Law Office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D6CC05-763E-AE4F-A29E-27F9C207B413}" type="datetime1">
              <a:rPr lang="en-US" smtClean="0"/>
              <a:t>10/6/2021</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4F3C9-D6B6-6F4A-9139-4AF8B9DFE2BF}" type="datetime1">
              <a:rPr lang="en-US" smtClean="0"/>
              <a:t>10/6/2021</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11B90B-07CB-974A-A638-6129DC777B24}" type="datetime1">
              <a:rPr lang="en-US" smtClean="0"/>
              <a:t>10/6/2021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2020 Kaleva Law Office</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FF47-70DD-0248-BCBA-5677EB182911}"/>
              </a:ext>
            </a:extLst>
          </p:cNvPr>
          <p:cNvSpPr>
            <a:spLocks noGrp="1"/>
          </p:cNvSpPr>
          <p:nvPr>
            <p:ph type="ctrTitle"/>
          </p:nvPr>
        </p:nvSpPr>
        <p:spPr/>
        <p:txBody>
          <a:bodyPr/>
          <a:lstStyle/>
          <a:p>
            <a:r>
              <a:rPr lang="en-US" dirty="0"/>
              <a:t>The New Title IX Complaint Process</a:t>
            </a:r>
          </a:p>
        </p:txBody>
      </p:sp>
      <p:sp>
        <p:nvSpPr>
          <p:cNvPr id="3" name="Subtitle 2">
            <a:extLst>
              <a:ext uri="{FF2B5EF4-FFF2-40B4-BE49-F238E27FC236}">
                <a16:creationId xmlns:a16="http://schemas.microsoft.com/office/drawing/2014/main" id="{E22DA832-2782-5244-B373-987FEFFBEF0E}"/>
              </a:ext>
            </a:extLst>
          </p:cNvPr>
          <p:cNvSpPr>
            <a:spLocks noGrp="1"/>
          </p:cNvSpPr>
          <p:nvPr>
            <p:ph type="subTitle" idx="1"/>
          </p:nvPr>
        </p:nvSpPr>
        <p:spPr/>
        <p:txBody>
          <a:bodyPr>
            <a:normAutofit/>
          </a:bodyPr>
          <a:lstStyle/>
          <a:p>
            <a:r>
              <a:rPr lang="en-US" sz="3200" dirty="0"/>
              <a:t>What school leaders need to know</a:t>
            </a:r>
          </a:p>
        </p:txBody>
      </p:sp>
      <p:sp>
        <p:nvSpPr>
          <p:cNvPr id="4" name="TextBox 3">
            <a:extLst>
              <a:ext uri="{FF2B5EF4-FFF2-40B4-BE49-F238E27FC236}">
                <a16:creationId xmlns:a16="http://schemas.microsoft.com/office/drawing/2014/main" id="{2BE8A61E-B1DF-934F-ACA8-23DB0754287C}"/>
              </a:ext>
            </a:extLst>
          </p:cNvPr>
          <p:cNvSpPr txBox="1"/>
          <p:nvPr/>
        </p:nvSpPr>
        <p:spPr>
          <a:xfrm>
            <a:off x="4349262" y="4654062"/>
            <a:ext cx="3669323" cy="646331"/>
          </a:xfrm>
          <a:prstGeom prst="rect">
            <a:avLst/>
          </a:prstGeom>
          <a:noFill/>
        </p:spPr>
        <p:txBody>
          <a:bodyPr wrap="square" rtlCol="0">
            <a:spAutoFit/>
          </a:bodyPr>
          <a:lstStyle/>
          <a:p>
            <a:pPr algn="ctr"/>
            <a:r>
              <a:rPr lang="en-US" b="1" dirty="0"/>
              <a:t>Kaleva Law Office</a:t>
            </a:r>
          </a:p>
          <a:p>
            <a:pPr algn="ctr"/>
            <a:r>
              <a:rPr lang="en-US" b="1" dirty="0"/>
              <a:t> </a:t>
            </a:r>
          </a:p>
        </p:txBody>
      </p:sp>
      <p:sp>
        <p:nvSpPr>
          <p:cNvPr id="5" name="Footer Placeholder 4">
            <a:extLst>
              <a:ext uri="{FF2B5EF4-FFF2-40B4-BE49-F238E27FC236}">
                <a16:creationId xmlns:a16="http://schemas.microsoft.com/office/drawing/2014/main" id="{B9904EED-3AF2-364B-AF92-EEA094F5CF46}"/>
              </a:ext>
            </a:extLst>
          </p:cNvPr>
          <p:cNvSpPr>
            <a:spLocks noGrp="1"/>
          </p:cNvSpPr>
          <p:nvPr>
            <p:ph type="ftr" sz="quarter" idx="11"/>
          </p:nvPr>
        </p:nvSpPr>
        <p:spPr/>
        <p:txBody>
          <a:bodyPr/>
          <a:lstStyle/>
          <a:p>
            <a:r>
              <a:rPr lang="en-US" dirty="0"/>
              <a:t>© 2020 Kaleva Law Office</a:t>
            </a:r>
          </a:p>
        </p:txBody>
      </p:sp>
    </p:spTree>
    <p:extLst>
      <p:ext uri="{BB962C8B-B14F-4D97-AF65-F5344CB8AC3E}">
        <p14:creationId xmlns:p14="http://schemas.microsoft.com/office/powerpoint/2010/main" val="421531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E65F-BBBD-1742-8104-F4A45F6334C0}"/>
              </a:ext>
            </a:extLst>
          </p:cNvPr>
          <p:cNvSpPr>
            <a:spLocks noGrp="1"/>
          </p:cNvSpPr>
          <p:nvPr>
            <p:ph type="title"/>
          </p:nvPr>
        </p:nvSpPr>
        <p:spPr/>
        <p:txBody>
          <a:bodyPr/>
          <a:lstStyle/>
          <a:p>
            <a:r>
              <a:rPr lang="en-US" dirty="0"/>
              <a:t>Key Tasks of Decision Maker</a:t>
            </a:r>
          </a:p>
        </p:txBody>
      </p:sp>
      <p:sp>
        <p:nvSpPr>
          <p:cNvPr id="3" name="Content Placeholder 2">
            <a:extLst>
              <a:ext uri="{FF2B5EF4-FFF2-40B4-BE49-F238E27FC236}">
                <a16:creationId xmlns:a16="http://schemas.microsoft.com/office/drawing/2014/main" id="{4E9A1CA1-31C6-7B48-A9C7-C2CC952197CA}"/>
              </a:ext>
            </a:extLst>
          </p:cNvPr>
          <p:cNvSpPr>
            <a:spLocks noGrp="1"/>
          </p:cNvSpPr>
          <p:nvPr>
            <p:ph idx="1"/>
          </p:nvPr>
        </p:nvSpPr>
        <p:spPr/>
        <p:txBody>
          <a:bodyPr>
            <a:normAutofit fontScale="92500" lnSpcReduction="20000"/>
          </a:bodyPr>
          <a:lstStyle/>
          <a:p>
            <a:pPr lvl="0"/>
            <a:endParaRPr lang="en-US" dirty="0"/>
          </a:p>
          <a:p>
            <a:r>
              <a:rPr lang="en-US" b="1" dirty="0"/>
              <a:t>Determination regarding responsibility: </a:t>
            </a:r>
            <a:r>
              <a:rPr lang="en-US" dirty="0"/>
              <a:t>The decision-maker, who may not be the Title IX coordinator or the investigator, must issue a written determination that identifies the allegations in the formal complaint; describes all procedural steps taken; includes findings of facts and conclusions about the application of the district's code of conduct; states the decision reached on each allegation and the rationale for that decision; and explains the procedures and permissible bases for appeals.</a:t>
            </a:r>
          </a:p>
          <a:p>
            <a:r>
              <a:rPr lang="en-US" dirty="0"/>
              <a:t>By our count </a:t>
            </a:r>
            <a:r>
              <a:rPr lang="en-US" u="sng" dirty="0"/>
              <a:t>the new regulations require a minimum 23 days to complete the Title IX investigation and decision-making processes.</a:t>
            </a:r>
            <a:r>
              <a:rPr lang="en-US" dirty="0"/>
              <a:t> </a:t>
            </a:r>
          </a:p>
        </p:txBody>
      </p:sp>
      <p:sp>
        <p:nvSpPr>
          <p:cNvPr id="4" name="Footer Placeholder 3">
            <a:extLst>
              <a:ext uri="{FF2B5EF4-FFF2-40B4-BE49-F238E27FC236}">
                <a16:creationId xmlns:a16="http://schemas.microsoft.com/office/drawing/2014/main" id="{D41F66AF-6231-C14D-A326-0AD530661F4E}"/>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53286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E65F-BBBD-1742-8104-F4A45F6334C0}"/>
              </a:ext>
            </a:extLst>
          </p:cNvPr>
          <p:cNvSpPr>
            <a:spLocks noGrp="1"/>
          </p:cNvSpPr>
          <p:nvPr>
            <p:ph type="title"/>
          </p:nvPr>
        </p:nvSpPr>
        <p:spPr/>
        <p:txBody>
          <a:bodyPr/>
          <a:lstStyle/>
          <a:p>
            <a:r>
              <a:rPr lang="en-US" dirty="0"/>
              <a:t>How is Discipline Handled?</a:t>
            </a:r>
          </a:p>
        </p:txBody>
      </p:sp>
      <p:sp>
        <p:nvSpPr>
          <p:cNvPr id="3" name="Content Placeholder 2">
            <a:extLst>
              <a:ext uri="{FF2B5EF4-FFF2-40B4-BE49-F238E27FC236}">
                <a16:creationId xmlns:a16="http://schemas.microsoft.com/office/drawing/2014/main" id="{4E9A1CA1-31C6-7B48-A9C7-C2CC952197CA}"/>
              </a:ext>
            </a:extLst>
          </p:cNvPr>
          <p:cNvSpPr>
            <a:spLocks noGrp="1"/>
          </p:cNvSpPr>
          <p:nvPr>
            <p:ph idx="1"/>
          </p:nvPr>
        </p:nvSpPr>
        <p:spPr/>
        <p:txBody>
          <a:bodyPr>
            <a:normAutofit/>
          </a:bodyPr>
          <a:lstStyle/>
          <a:p>
            <a:pPr lvl="0"/>
            <a:r>
              <a:rPr lang="en-US" dirty="0"/>
              <a:t>Under the regulations, the </a:t>
            </a:r>
            <a:r>
              <a:rPr lang="en-US" u="sng" dirty="0"/>
              <a:t>entire</a:t>
            </a:r>
            <a:r>
              <a:rPr lang="en-US" dirty="0"/>
              <a:t> Title IX process must be complete before any disciplinary measures are meted out. </a:t>
            </a:r>
          </a:p>
          <a:p>
            <a:pPr lvl="0"/>
            <a:r>
              <a:rPr lang="en-US" dirty="0"/>
              <a:t>Emergency removal is a very high bar.</a:t>
            </a:r>
          </a:p>
          <a:p>
            <a:pPr lvl="0"/>
            <a:r>
              <a:rPr lang="en-US" dirty="0"/>
              <a:t>Rely on your attorney(s) to document choices. </a:t>
            </a:r>
          </a:p>
          <a:p>
            <a:pPr lvl="0"/>
            <a:r>
              <a:rPr lang="en-US" dirty="0"/>
              <a:t>Difficult issue under the new regulations. </a:t>
            </a:r>
          </a:p>
        </p:txBody>
      </p:sp>
      <p:sp>
        <p:nvSpPr>
          <p:cNvPr id="4" name="Footer Placeholder 3">
            <a:extLst>
              <a:ext uri="{FF2B5EF4-FFF2-40B4-BE49-F238E27FC236}">
                <a16:creationId xmlns:a16="http://schemas.microsoft.com/office/drawing/2014/main" id="{D41F66AF-6231-C14D-A326-0AD530661F4E}"/>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58615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39D9-3B99-6447-9A6D-EE2A78AE5086}"/>
              </a:ext>
            </a:extLst>
          </p:cNvPr>
          <p:cNvSpPr>
            <a:spLocks noGrp="1"/>
          </p:cNvSpPr>
          <p:nvPr>
            <p:ph type="title"/>
          </p:nvPr>
        </p:nvSpPr>
        <p:spPr>
          <a:xfrm>
            <a:off x="1295402" y="982132"/>
            <a:ext cx="9601196" cy="1303867"/>
          </a:xfrm>
        </p:spPr>
        <p:txBody>
          <a:bodyPr>
            <a:normAutofit/>
          </a:bodyPr>
          <a:lstStyle/>
          <a:p>
            <a:pPr>
              <a:lnSpc>
                <a:spcPct val="90000"/>
              </a:lnSpc>
            </a:pPr>
            <a:r>
              <a:rPr lang="en-US" sz="4100" dirty="0">
                <a:solidFill>
                  <a:srgbClr val="262626"/>
                </a:solidFill>
              </a:rPr>
              <a:t>THINK ABOUT IT: Assessing coordination, staffing needs</a:t>
            </a:r>
          </a:p>
        </p:txBody>
      </p:sp>
      <p:sp>
        <p:nvSpPr>
          <p:cNvPr id="3" name="Content Placeholder 2">
            <a:extLst>
              <a:ext uri="{FF2B5EF4-FFF2-40B4-BE49-F238E27FC236}">
                <a16:creationId xmlns:a16="http://schemas.microsoft.com/office/drawing/2014/main" id="{4F60A08E-E7D4-4040-9092-B3DAB7CAB830}"/>
              </a:ext>
            </a:extLst>
          </p:cNvPr>
          <p:cNvSpPr>
            <a:spLocks noGrp="1"/>
          </p:cNvSpPr>
          <p:nvPr>
            <p:ph idx="1"/>
          </p:nvPr>
        </p:nvSpPr>
        <p:spPr>
          <a:xfrm>
            <a:off x="1295402" y="2556932"/>
            <a:ext cx="6256866" cy="3318936"/>
          </a:xfrm>
        </p:spPr>
        <p:txBody>
          <a:bodyPr>
            <a:normAutofit/>
          </a:bodyPr>
          <a:lstStyle/>
          <a:p>
            <a:r>
              <a:rPr lang="en-US" sz="1700" dirty="0">
                <a:solidFill>
                  <a:srgbClr val="262626"/>
                </a:solidFill>
              </a:rPr>
              <a:t>At the district level, do you:</a:t>
            </a:r>
          </a:p>
          <a:p>
            <a:pPr lvl="1"/>
            <a:r>
              <a:rPr lang="en-US" sz="1700" dirty="0">
                <a:solidFill>
                  <a:srgbClr val="262626"/>
                </a:solidFill>
              </a:rPr>
              <a:t>Have designated Title IX Coordinator?</a:t>
            </a:r>
          </a:p>
          <a:p>
            <a:pPr lvl="1"/>
            <a:r>
              <a:rPr lang="en-US" sz="1700" dirty="0">
                <a:solidFill>
                  <a:srgbClr val="262626"/>
                </a:solidFill>
              </a:rPr>
              <a:t>Ensure Title IX compliance by developing and providing professional development to individual schools?</a:t>
            </a:r>
          </a:p>
          <a:p>
            <a:pPr lvl="1"/>
            <a:r>
              <a:rPr lang="en-US" sz="1700" dirty="0">
                <a:solidFill>
                  <a:srgbClr val="262626"/>
                </a:solidFill>
              </a:rPr>
              <a:t>Require the school-based Title IX Coordinator or Investigator to also be Decision-maker? If so, this needs to change – How will you identify and train additional personnel?</a:t>
            </a:r>
          </a:p>
          <a:p>
            <a:endParaRPr lang="en-US" sz="1700" dirty="0">
              <a:solidFill>
                <a:srgbClr val="262626"/>
              </a:solidFill>
            </a:endParaRPr>
          </a:p>
        </p:txBody>
      </p:sp>
      <p:pic>
        <p:nvPicPr>
          <p:cNvPr id="7" name="Graphic 6" descr="Schoolhouse">
            <a:extLst>
              <a:ext uri="{FF2B5EF4-FFF2-40B4-BE49-F238E27FC236}">
                <a16:creationId xmlns:a16="http://schemas.microsoft.com/office/drawing/2014/main" id="{DEE89269-EB2B-4FC8-B64D-C119807A2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
        <p:nvSpPr>
          <p:cNvPr id="4" name="Footer Placeholder 3">
            <a:extLst>
              <a:ext uri="{FF2B5EF4-FFF2-40B4-BE49-F238E27FC236}">
                <a16:creationId xmlns:a16="http://schemas.microsoft.com/office/drawing/2014/main" id="{74E89383-4623-2647-8910-15125DFB1D31}"/>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415887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46D-A804-BB41-A92F-3B3CCA0C469D}"/>
              </a:ext>
            </a:extLst>
          </p:cNvPr>
          <p:cNvSpPr>
            <a:spLocks noGrp="1"/>
          </p:cNvSpPr>
          <p:nvPr>
            <p:ph type="title"/>
          </p:nvPr>
        </p:nvSpPr>
        <p:spPr/>
        <p:txBody>
          <a:bodyPr/>
          <a:lstStyle/>
          <a:p>
            <a:r>
              <a:rPr lang="en-US" dirty="0"/>
              <a:t>Actual Knowledge</a:t>
            </a:r>
          </a:p>
        </p:txBody>
      </p:sp>
      <p:sp>
        <p:nvSpPr>
          <p:cNvPr id="3" name="Content Placeholder 2">
            <a:extLst>
              <a:ext uri="{FF2B5EF4-FFF2-40B4-BE49-F238E27FC236}">
                <a16:creationId xmlns:a16="http://schemas.microsoft.com/office/drawing/2014/main" id="{33CE7680-592A-2943-95D2-1A56817A545E}"/>
              </a:ext>
            </a:extLst>
          </p:cNvPr>
          <p:cNvSpPr>
            <a:spLocks noGrp="1"/>
          </p:cNvSpPr>
          <p:nvPr>
            <p:ph idx="1"/>
          </p:nvPr>
        </p:nvSpPr>
        <p:spPr/>
        <p:txBody>
          <a:bodyPr>
            <a:normAutofit fontScale="85000" lnSpcReduction="10000"/>
          </a:bodyPr>
          <a:lstStyle/>
          <a:p>
            <a:r>
              <a:rPr lang="en-US" dirty="0"/>
              <a:t>A school or district has </a:t>
            </a:r>
            <a:r>
              <a:rPr lang="en-US" b="1" dirty="0"/>
              <a:t>actual knowledge </a:t>
            </a:r>
            <a:r>
              <a:rPr lang="en-US" dirty="0"/>
              <a:t>when notice or allegations of sexual harassment are reported to </a:t>
            </a:r>
            <a:r>
              <a:rPr lang="en-US" u="sng" dirty="0"/>
              <a:t>any</a:t>
            </a:r>
            <a:r>
              <a:rPr lang="en-US" dirty="0"/>
              <a:t> school employee; or any employee personally observes such behavior. A school or district employee includes Title IX Coordinator, administrators, teachers, teacher’s aides, bus drivers, cafeteria workers, counselors, school resource officers, maintenance staff workers, or any other employee.</a:t>
            </a:r>
          </a:p>
          <a:p>
            <a:r>
              <a:rPr lang="en-US" dirty="0"/>
              <a:t>Actual knowledge is met when any employee:</a:t>
            </a:r>
          </a:p>
          <a:p>
            <a:pPr lvl="1"/>
            <a:r>
              <a:rPr lang="en-US" dirty="0"/>
              <a:t>Witnesses the conduct.</a:t>
            </a:r>
          </a:p>
          <a:p>
            <a:pPr lvl="1"/>
            <a:r>
              <a:rPr lang="en-US" dirty="0"/>
              <a:t>Hears about the conduct from the alleged victim or anyone else (e.g., parent, friend, peer, anonymous reporter).</a:t>
            </a:r>
          </a:p>
          <a:p>
            <a:pPr lvl="1"/>
            <a:r>
              <a:rPr lang="en-US" dirty="0"/>
              <a:t>Receives a written report of the conduct from the alleged victim or anyone else.</a:t>
            </a:r>
          </a:p>
          <a:p>
            <a:endParaRPr lang="en-US" dirty="0"/>
          </a:p>
        </p:txBody>
      </p:sp>
      <p:sp>
        <p:nvSpPr>
          <p:cNvPr id="4" name="Footer Placeholder 3">
            <a:extLst>
              <a:ext uri="{FF2B5EF4-FFF2-40B4-BE49-F238E27FC236}">
                <a16:creationId xmlns:a16="http://schemas.microsoft.com/office/drawing/2014/main" id="{32EF8978-2D4C-9248-99C3-A4E6253FEE40}"/>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56860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“Sexual Harassment” is conduct on the basis of sex that is…</a:t>
            </a:r>
          </a:p>
        </p:txBody>
      </p:sp>
      <p:sp>
        <p:nvSpPr>
          <p:cNvPr id="30"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fontScale="92500" lnSpcReduction="20000"/>
          </a:bodyPr>
          <a:lstStyle/>
          <a:p>
            <a:pPr marL="0" indent="0">
              <a:lnSpc>
                <a:spcPct val="90000"/>
              </a:lnSpc>
              <a:buNone/>
            </a:pPr>
            <a:endParaRPr lang="en-US" sz="2000" b="1" dirty="0"/>
          </a:p>
          <a:p>
            <a:pPr marL="0" indent="0">
              <a:lnSpc>
                <a:spcPct val="90000"/>
              </a:lnSpc>
              <a:buNone/>
            </a:pPr>
            <a:r>
              <a:rPr lang="en-US" sz="2000" b="1" dirty="0"/>
              <a:t>Category 1</a:t>
            </a:r>
            <a:endParaRPr lang="en-US" sz="2000" dirty="0"/>
          </a:p>
          <a:p>
            <a:pPr>
              <a:lnSpc>
                <a:spcPct val="90000"/>
              </a:lnSpc>
            </a:pPr>
            <a:r>
              <a:rPr lang="en-US" sz="2000" dirty="0"/>
              <a:t>Quid pro quo harassment by a school employee to a student – the employee conditions some type of aid, benefit, or service on the student’s participation in unwelcome sexual conduct</a:t>
            </a:r>
          </a:p>
          <a:p>
            <a:pPr marL="0" indent="0">
              <a:lnSpc>
                <a:spcPct val="90000"/>
              </a:lnSpc>
              <a:buNone/>
            </a:pPr>
            <a:br>
              <a:rPr lang="en-US" sz="2000" dirty="0"/>
            </a:br>
            <a:r>
              <a:rPr lang="en-US" sz="2000" b="1" dirty="0"/>
              <a:t>Category 2</a:t>
            </a:r>
            <a:endParaRPr lang="en-US" sz="2000" dirty="0"/>
          </a:p>
          <a:p>
            <a:pPr>
              <a:lnSpc>
                <a:spcPct val="90000"/>
              </a:lnSpc>
            </a:pPr>
            <a:r>
              <a:rPr lang="en-US" sz="2000" dirty="0"/>
              <a:t>“Unwelcome conduct determined by a reasonable person to be so severe, pervasive, and objectively offensive that it effectively denies a person equal access to the recipient’s education program or activity”</a:t>
            </a:r>
          </a:p>
          <a:p>
            <a:pPr marL="0" indent="0">
              <a:lnSpc>
                <a:spcPct val="90000"/>
              </a:lnSpc>
              <a:buNone/>
            </a:pPr>
            <a:br>
              <a:rPr lang="en-US" sz="2000" dirty="0"/>
            </a:br>
            <a:r>
              <a:rPr lang="en-US" sz="2000" b="1" dirty="0"/>
              <a:t>Category 3</a:t>
            </a:r>
            <a:endParaRPr lang="en-US" sz="2000" dirty="0"/>
          </a:p>
          <a:p>
            <a:pPr>
              <a:lnSpc>
                <a:spcPct val="90000"/>
              </a:lnSpc>
            </a:pPr>
            <a:r>
              <a:rPr lang="en-US" sz="2000" dirty="0"/>
              <a:t>Other conduct defined by federal law:</a:t>
            </a:r>
          </a:p>
          <a:p>
            <a:pPr lvl="1">
              <a:lnSpc>
                <a:spcPct val="90000"/>
              </a:lnSpc>
            </a:pPr>
            <a:r>
              <a:rPr lang="en-US" sz="1600" dirty="0"/>
              <a:t>Sexual assault</a:t>
            </a:r>
          </a:p>
          <a:p>
            <a:pPr lvl="1">
              <a:lnSpc>
                <a:spcPct val="90000"/>
              </a:lnSpc>
            </a:pPr>
            <a:r>
              <a:rPr lang="en-US" sz="1600" dirty="0"/>
              <a:t>Dating violence</a:t>
            </a:r>
          </a:p>
          <a:p>
            <a:pPr lvl="1">
              <a:lnSpc>
                <a:spcPct val="90000"/>
              </a:lnSpc>
            </a:pPr>
            <a:r>
              <a:rPr lang="en-US" sz="1600" dirty="0"/>
              <a:t>Domestic violence</a:t>
            </a:r>
          </a:p>
          <a:p>
            <a:pPr lvl="1">
              <a:lnSpc>
                <a:spcPct val="90000"/>
              </a:lnSpc>
            </a:pPr>
            <a:r>
              <a:rPr lang="en-US" sz="1600" dirty="0"/>
              <a:t>Stalking</a:t>
            </a:r>
          </a:p>
          <a:p>
            <a:pPr>
              <a:lnSpc>
                <a:spcPct val="90000"/>
              </a:lnSpc>
            </a:pPr>
            <a:endParaRPr lang="en-US" sz="1700" dirty="0"/>
          </a:p>
        </p:txBody>
      </p:sp>
      <p:sp>
        <p:nvSpPr>
          <p:cNvPr id="4" name="Footer Placeholder 3">
            <a:extLst>
              <a:ext uri="{FF2B5EF4-FFF2-40B4-BE49-F238E27FC236}">
                <a16:creationId xmlns:a16="http://schemas.microsoft.com/office/drawing/2014/main" id="{25F01E7A-1CF5-D14C-A82E-FD5958809AEC}"/>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03806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lstStyle/>
          <a:p>
            <a:r>
              <a:rPr lang="en-US" dirty="0"/>
              <a:t>“Education program or activity”</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lstStyle/>
          <a:p>
            <a:r>
              <a:rPr lang="en-US" dirty="0"/>
              <a:t>“Education program or activity” includes locations, events, or circumstances over which a school district exercised substantial control over the alleged perpetrator and the context in which the sexual harassment occurred.</a:t>
            </a:r>
          </a:p>
          <a:p>
            <a:r>
              <a:rPr lang="en-US" dirty="0"/>
              <a:t>Depending on the circumstances, may cover incidents that occur off school district property or online (e.g., field trip, school district digital platform).</a:t>
            </a:r>
          </a:p>
          <a:p>
            <a:endParaRPr lang="en-US"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81781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8421-4CB4-4C46-8089-B149ABFB050F}"/>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262626"/>
                </a:solidFill>
              </a:rPr>
              <a:t>Comparing prior guidance to the new regulations</a:t>
            </a:r>
          </a:p>
        </p:txBody>
      </p:sp>
      <p:graphicFrame>
        <p:nvGraphicFramePr>
          <p:cNvPr id="5" name="Content Placeholder 4">
            <a:extLst>
              <a:ext uri="{FF2B5EF4-FFF2-40B4-BE49-F238E27FC236}">
                <a16:creationId xmlns:a16="http://schemas.microsoft.com/office/drawing/2014/main" id="{E630EEA4-2D3C-B048-A72E-BAAFE555DEFE}"/>
              </a:ext>
            </a:extLst>
          </p:cNvPr>
          <p:cNvGraphicFramePr>
            <a:graphicFrameLocks noGrp="1"/>
          </p:cNvGraphicFramePr>
          <p:nvPr>
            <p:ph idx="1"/>
            <p:extLst>
              <p:ext uri="{D42A27DB-BD31-4B8C-83A1-F6EECF244321}">
                <p14:modId xmlns:p14="http://schemas.microsoft.com/office/powerpoint/2010/main" val="1936676444"/>
              </p:ext>
            </p:extLst>
          </p:nvPr>
        </p:nvGraphicFramePr>
        <p:xfrm>
          <a:off x="2377814" y="2772384"/>
          <a:ext cx="7436370" cy="2874885"/>
        </p:xfrm>
        <a:graphic>
          <a:graphicData uri="http://schemas.openxmlformats.org/drawingml/2006/table">
            <a:tbl>
              <a:tblPr firstRow="1" firstCol="1" lastRow="1" lastCol="1" bandRow="1" bandCol="1">
                <a:tableStyleId>{5C22544A-7EE6-4342-B048-85BDC9FD1C3A}</a:tableStyleId>
              </a:tblPr>
              <a:tblGrid>
                <a:gridCol w="3686366">
                  <a:extLst>
                    <a:ext uri="{9D8B030D-6E8A-4147-A177-3AD203B41FA5}">
                      <a16:colId xmlns:a16="http://schemas.microsoft.com/office/drawing/2014/main" val="1056827709"/>
                    </a:ext>
                  </a:extLst>
                </a:gridCol>
                <a:gridCol w="3750004">
                  <a:extLst>
                    <a:ext uri="{9D8B030D-6E8A-4147-A177-3AD203B41FA5}">
                      <a16:colId xmlns:a16="http://schemas.microsoft.com/office/drawing/2014/main" val="1567866651"/>
                    </a:ext>
                  </a:extLst>
                </a:gridCol>
              </a:tblGrid>
              <a:tr h="1091277">
                <a:tc>
                  <a:txBody>
                    <a:bodyPr/>
                    <a:lstStyle/>
                    <a:p>
                      <a:pPr marL="565150" marR="554355" algn="ctr">
                        <a:spcBef>
                          <a:spcPts val="405"/>
                        </a:spcBef>
                        <a:spcAft>
                          <a:spcPts val="0"/>
                        </a:spcAft>
                      </a:pPr>
                      <a:r>
                        <a:rPr lang="en-US" sz="2300">
                          <a:effectLst/>
                        </a:rPr>
                        <a:t>2001/2017</a:t>
                      </a:r>
                      <a:endParaRPr lang="en-US" sz="1200">
                        <a:effectLst/>
                      </a:endParaRPr>
                    </a:p>
                    <a:p>
                      <a:pPr marL="566420" marR="554355" algn="ctr">
                        <a:spcBef>
                          <a:spcPts val="130"/>
                        </a:spcBef>
                        <a:spcAft>
                          <a:spcPts val="0"/>
                        </a:spcAft>
                      </a:pPr>
                      <a:r>
                        <a:rPr lang="en-US" sz="2300">
                          <a:effectLst/>
                        </a:rPr>
                        <a:t>Prior Department Guidance</a:t>
                      </a:r>
                      <a:endParaRPr lang="en-US" sz="12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1188720" marR="0">
                        <a:spcBef>
                          <a:spcPts val="405"/>
                        </a:spcBef>
                        <a:spcAft>
                          <a:spcPts val="0"/>
                        </a:spcAft>
                      </a:pPr>
                      <a:r>
                        <a:rPr lang="en-US" sz="2300">
                          <a:effectLst/>
                        </a:rPr>
                        <a:t>New Regulations</a:t>
                      </a:r>
                      <a:endParaRPr lang="en-US" sz="12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1991272743"/>
                  </a:ext>
                </a:extLst>
              </a:tr>
              <a:tr h="891804">
                <a:tc>
                  <a:txBody>
                    <a:bodyPr/>
                    <a:lstStyle/>
                    <a:p>
                      <a:pPr marL="90805" marR="873760">
                        <a:lnSpc>
                          <a:spcPct val="105000"/>
                        </a:lnSpc>
                        <a:spcBef>
                          <a:spcPts val="390"/>
                        </a:spcBef>
                        <a:spcAft>
                          <a:spcPts val="0"/>
                        </a:spcAft>
                      </a:pPr>
                      <a:r>
                        <a:rPr lang="en-US" sz="1800">
                          <a:effectLst/>
                        </a:rPr>
                        <a:t>Conduct = “so severe, persistent, </a:t>
                      </a:r>
                      <a:r>
                        <a:rPr lang="en-US" sz="1800" u="sng">
                          <a:effectLst/>
                          <a:uFill>
                            <a:solidFill>
                              <a:srgbClr val="4D5357"/>
                            </a:solidFill>
                          </a:uFill>
                        </a:rPr>
                        <a:t>or</a:t>
                      </a:r>
                      <a:r>
                        <a:rPr lang="en-US" sz="1800">
                          <a:effectLst/>
                        </a:rPr>
                        <a:t> pervasive”</a:t>
                      </a:r>
                      <a:endParaRPr lang="en-US" sz="12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90805" marR="770890">
                        <a:lnSpc>
                          <a:spcPct val="105000"/>
                        </a:lnSpc>
                        <a:spcBef>
                          <a:spcPts val="390"/>
                        </a:spcBef>
                        <a:spcAft>
                          <a:spcPts val="0"/>
                        </a:spcAft>
                      </a:pPr>
                      <a:r>
                        <a:rPr lang="en-US" sz="1800">
                          <a:effectLst/>
                        </a:rPr>
                        <a:t>Conduct = “so severe, pervasive, </a:t>
                      </a:r>
                      <a:r>
                        <a:rPr lang="en-US" sz="1800" u="sng">
                          <a:effectLst/>
                          <a:uFill>
                            <a:solidFill>
                              <a:srgbClr val="4D5357"/>
                            </a:solidFill>
                          </a:uFill>
                        </a:rPr>
                        <a:t>and</a:t>
                      </a:r>
                      <a:r>
                        <a:rPr lang="en-US" sz="1800">
                          <a:effectLst/>
                        </a:rPr>
                        <a:t> objectively offensive”</a:t>
                      </a:r>
                      <a:endParaRPr lang="en-US" sz="12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4076736693"/>
                  </a:ext>
                </a:extLst>
              </a:tr>
              <a:tr h="891804">
                <a:tc>
                  <a:txBody>
                    <a:bodyPr/>
                    <a:lstStyle/>
                    <a:p>
                      <a:pPr marL="90805" marR="167005">
                        <a:lnSpc>
                          <a:spcPct val="105000"/>
                        </a:lnSpc>
                        <a:spcBef>
                          <a:spcPts val="390"/>
                        </a:spcBef>
                        <a:spcAft>
                          <a:spcPts val="0"/>
                        </a:spcAft>
                      </a:pPr>
                      <a:r>
                        <a:rPr lang="en-US" sz="1800">
                          <a:effectLst/>
                        </a:rPr>
                        <a:t>Knowledge = The school district “knows or reasonably should know” of the conduct</a:t>
                      </a:r>
                      <a:endParaRPr lang="en-US" sz="12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90805" marR="167005">
                        <a:lnSpc>
                          <a:spcPct val="105000"/>
                        </a:lnSpc>
                        <a:spcBef>
                          <a:spcPts val="390"/>
                        </a:spcBef>
                        <a:spcAft>
                          <a:spcPts val="0"/>
                        </a:spcAft>
                      </a:pPr>
                      <a:r>
                        <a:rPr lang="en-US" sz="1800" dirty="0">
                          <a:effectLst/>
                        </a:rPr>
                        <a:t>Knowledge = The school district has “actual knowledge” of the conduct</a:t>
                      </a:r>
                      <a:endParaRPr lang="en-US" sz="12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2143591653"/>
                  </a:ext>
                </a:extLst>
              </a:tr>
            </a:tbl>
          </a:graphicData>
        </a:graphic>
      </p:graphicFrame>
      <p:sp>
        <p:nvSpPr>
          <p:cNvPr id="3" name="Footer Placeholder 2">
            <a:extLst>
              <a:ext uri="{FF2B5EF4-FFF2-40B4-BE49-F238E27FC236}">
                <a16:creationId xmlns:a16="http://schemas.microsoft.com/office/drawing/2014/main" id="{4EBDF71E-643B-664F-A0E0-ED660F16D220}"/>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84628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BC9E2-D7A6-5A47-8AE8-89967F3E0703}"/>
              </a:ext>
            </a:extLst>
          </p:cNvPr>
          <p:cNvSpPr>
            <a:spLocks noGrp="1"/>
          </p:cNvSpPr>
          <p:nvPr>
            <p:ph type="title"/>
          </p:nvPr>
        </p:nvSpPr>
        <p:spPr>
          <a:xfrm>
            <a:off x="804421" y="796374"/>
            <a:ext cx="10583158" cy="880027"/>
          </a:xfrm>
        </p:spPr>
        <p:txBody>
          <a:bodyPr>
            <a:normAutofit/>
          </a:bodyPr>
          <a:lstStyle/>
          <a:p>
            <a:r>
              <a:rPr lang="en-US">
                <a:solidFill>
                  <a:srgbClr val="FFFFFF"/>
                </a:solidFill>
              </a:rPr>
              <a:t>What do the new regulations require?</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3EDF59-509D-7D4A-8BA4-875A9EC0E4FE}"/>
              </a:ext>
            </a:extLst>
          </p:cNvPr>
          <p:cNvSpPr>
            <a:spLocks noGrp="1"/>
          </p:cNvSpPr>
          <p:nvPr>
            <p:ph idx="1"/>
          </p:nvPr>
        </p:nvSpPr>
        <p:spPr>
          <a:xfrm>
            <a:off x="1295401" y="2612256"/>
            <a:ext cx="9601196" cy="3263612"/>
          </a:xfrm>
        </p:spPr>
        <p:txBody>
          <a:bodyPr>
            <a:normAutofit/>
          </a:bodyPr>
          <a:lstStyle/>
          <a:p>
            <a:r>
              <a:rPr lang="en-US"/>
              <a:t>When should schools respond to sexual harassment allegations?</a:t>
            </a:r>
          </a:p>
          <a:p>
            <a:r>
              <a:rPr lang="en-US" b="1"/>
              <a:t>How should schools respond to sexual harassment allegations?</a:t>
            </a:r>
          </a:p>
          <a:p>
            <a:r>
              <a:rPr lang="en-US"/>
              <a:t>What else should schools and districts know?</a:t>
            </a:r>
          </a:p>
          <a:p>
            <a:endParaRPr lang="en-US" dirty="0"/>
          </a:p>
        </p:txBody>
      </p:sp>
      <p:sp>
        <p:nvSpPr>
          <p:cNvPr id="4" name="Footer Placeholder 3">
            <a:extLst>
              <a:ext uri="{FF2B5EF4-FFF2-40B4-BE49-F238E27FC236}">
                <a16:creationId xmlns:a16="http://schemas.microsoft.com/office/drawing/2014/main" id="{6FC8451F-FF16-7245-849A-99BC98733297}"/>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05826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2800" dirty="0"/>
              <a:t>How should schools respond to sexual harassment allegations?</a:t>
            </a:r>
            <a:br>
              <a:rPr lang="en-US" sz="2800" dirty="0"/>
            </a:br>
            <a:r>
              <a:rPr lang="en-US" sz="2800" b="1" dirty="0"/>
              <a:t>The basic command</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lnSpc>
                <a:spcPct val="90000"/>
              </a:lnSpc>
            </a:pPr>
            <a:r>
              <a:rPr lang="en-US" sz="2200" dirty="0"/>
              <a:t>If a school has actual knowledge of sexual harassment allegations, the school must respond promptly and in a manner that is not deliberately indifferent (i.e., not “clearly unreasonable in light of the known circumstances”).</a:t>
            </a:r>
          </a:p>
          <a:p>
            <a:pPr lvl="0">
              <a:lnSpc>
                <a:spcPct val="90000"/>
              </a:lnSpc>
            </a:pPr>
            <a:r>
              <a:rPr lang="en-US" sz="2200" dirty="0"/>
              <a:t>A school must offer “supportive measures” to the alleged victim (complainant) and follow a grievance process that meets certain minimum requirements before imposing discipline or other actions that are not supportive measures against an alleged perpetrator (respondent).</a:t>
            </a:r>
          </a:p>
          <a:p>
            <a:pPr lvl="0">
              <a:lnSpc>
                <a:spcPct val="90000"/>
              </a:lnSpc>
            </a:pPr>
            <a:r>
              <a:rPr lang="en-US" sz="2200" dirty="0"/>
              <a:t>A school may not continue with the grievance process in the absence of a formal complaint.</a:t>
            </a:r>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29438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2800" dirty="0"/>
              <a:t>How should schools respond to sexual harassment allegations?</a:t>
            </a:r>
            <a:br>
              <a:rPr lang="en-US" sz="2800" dirty="0"/>
            </a:br>
            <a:r>
              <a:rPr lang="en-US" sz="2800" b="1" dirty="0"/>
              <a:t>First, they need procedures that comply with the new regulations:</a:t>
            </a:r>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fontScale="85000" lnSpcReduction="20000"/>
          </a:bodyPr>
          <a:lstStyle/>
          <a:p>
            <a:pPr lvl="0"/>
            <a:r>
              <a:rPr lang="en-US" dirty="0"/>
              <a:t>The new regulations require a district to notify stakeholders and publish on its website and in its handbooks and catalogs:</a:t>
            </a:r>
            <a:endParaRPr lang="en-US" sz="1200" dirty="0"/>
          </a:p>
          <a:p>
            <a:pPr lvl="1"/>
            <a:r>
              <a:rPr lang="en-US" dirty="0"/>
              <a:t>Title IX Coordinator contact information: Names, office addresses, emails, phone numbers.</a:t>
            </a:r>
            <a:endParaRPr lang="en-US" sz="1400" dirty="0"/>
          </a:p>
          <a:p>
            <a:pPr lvl="1"/>
            <a:r>
              <a:rPr lang="en-US" dirty="0"/>
              <a:t>General statement regarding nondiscrimination on the basis of sex.</a:t>
            </a:r>
            <a:endParaRPr lang="en-US" sz="1400" dirty="0"/>
          </a:p>
          <a:p>
            <a:pPr lvl="0"/>
            <a:r>
              <a:rPr lang="en-US" dirty="0"/>
              <a:t>A district also must adopt and publish grievance procedures that provide for the prompt and equitable resolution of student and employee complaints alleging sex discrimination and a grievance process specific to sexual harassment allegations that meets certain minimum requirements.</a:t>
            </a:r>
            <a:endParaRPr lang="en-US" sz="1200" dirty="0"/>
          </a:p>
          <a:p>
            <a:pPr lvl="1"/>
            <a:r>
              <a:rPr lang="en-US" dirty="0"/>
              <a:t>The grievance procedures and grievance process must describe how to report or file a complaint of alleged sex discrimination, how to report or file a formal complaint of alleged sexual harassment, and how schools will respond.</a:t>
            </a:r>
            <a:endParaRPr lang="en-US" sz="1400" dirty="0"/>
          </a:p>
          <a:p>
            <a:pPr>
              <a:lnSpc>
                <a:spcPct val="90000"/>
              </a:lnSpc>
            </a:pPr>
            <a:endParaRPr lang="en-US" sz="2200" dirty="0"/>
          </a:p>
        </p:txBody>
      </p:sp>
      <p:sp>
        <p:nvSpPr>
          <p:cNvPr id="4" name="Footer Placeholder 3">
            <a:extLst>
              <a:ext uri="{FF2B5EF4-FFF2-40B4-BE49-F238E27FC236}">
                <a16:creationId xmlns:a16="http://schemas.microsoft.com/office/drawing/2014/main" id="{2721D170-D279-8B45-8671-06099FFAC6C7}"/>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6871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9107A-EFD2-9340-86FA-A6F8E97C96C2}"/>
              </a:ext>
            </a:extLst>
          </p:cNvPr>
          <p:cNvSpPr>
            <a:spLocks noGrp="1"/>
          </p:cNvSpPr>
          <p:nvPr>
            <p:ph type="title"/>
          </p:nvPr>
        </p:nvSpPr>
        <p:spPr>
          <a:xfrm>
            <a:off x="804421" y="796374"/>
            <a:ext cx="10583158" cy="880027"/>
          </a:xfrm>
        </p:spPr>
        <p:txBody>
          <a:bodyPr>
            <a:normAutofit/>
          </a:bodyPr>
          <a:lstStyle/>
          <a:p>
            <a:r>
              <a:rPr lang="en-US">
                <a:solidFill>
                  <a:srgbClr val="FFFFFF"/>
                </a:solidFill>
              </a:rPr>
              <a:t>What do the new regulations require?</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A19BC0-AD98-8D4A-87FE-246B9A62BE99}"/>
              </a:ext>
            </a:extLst>
          </p:cNvPr>
          <p:cNvSpPr>
            <a:spLocks noGrp="1"/>
          </p:cNvSpPr>
          <p:nvPr>
            <p:ph idx="1"/>
          </p:nvPr>
        </p:nvSpPr>
        <p:spPr>
          <a:xfrm>
            <a:off x="1295401" y="2612256"/>
            <a:ext cx="9601196" cy="3263612"/>
          </a:xfrm>
        </p:spPr>
        <p:txBody>
          <a:bodyPr>
            <a:normAutofit/>
          </a:bodyPr>
          <a:lstStyle/>
          <a:p>
            <a:r>
              <a:rPr lang="en-US" dirty="0"/>
              <a:t>When should schools respond to sexual harassment allegations?</a:t>
            </a:r>
          </a:p>
          <a:p>
            <a:r>
              <a:rPr lang="en-US" dirty="0"/>
              <a:t>How should schools respond to sexual harassment allegations?</a:t>
            </a:r>
          </a:p>
          <a:p>
            <a:r>
              <a:rPr lang="en-US" dirty="0"/>
              <a:t>What else should schools and districts know?</a:t>
            </a:r>
          </a:p>
          <a:p>
            <a:endParaRPr lang="en-US" dirty="0"/>
          </a:p>
        </p:txBody>
      </p:sp>
      <p:sp>
        <p:nvSpPr>
          <p:cNvPr id="4" name="Footer Placeholder 3">
            <a:extLst>
              <a:ext uri="{FF2B5EF4-FFF2-40B4-BE49-F238E27FC236}">
                <a16:creationId xmlns:a16="http://schemas.microsoft.com/office/drawing/2014/main" id="{DEBD3D7E-51E1-8F4B-82C2-5F5FE73709A1}"/>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56451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2800" dirty="0"/>
              <a:t>How should schools respond to sexual harassment allegations?</a:t>
            </a:r>
            <a:br>
              <a:rPr lang="en-US" sz="2800" dirty="0"/>
            </a:br>
            <a:r>
              <a:rPr lang="en-US" sz="2800" b="1" dirty="0"/>
              <a:t>Overview of select general requirements the grievance process</a:t>
            </a:r>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fontScale="92500"/>
          </a:bodyPr>
          <a:lstStyle/>
          <a:p>
            <a:pPr lvl="0"/>
            <a:r>
              <a:rPr lang="en-US" sz="1400" dirty="0"/>
              <a:t>Provide for the “prompt and equitable” resolution of student and employee complaints.</a:t>
            </a:r>
          </a:p>
          <a:p>
            <a:pPr lvl="0"/>
            <a:r>
              <a:rPr lang="en-US" sz="1400" dirty="0"/>
              <a:t>Treat complainants and respondents equitably.</a:t>
            </a:r>
          </a:p>
          <a:p>
            <a:pPr lvl="0"/>
            <a:r>
              <a:rPr lang="en-US" sz="1400" dirty="0"/>
              <a:t>Require an objective evaluation of all relevant evidence.</a:t>
            </a:r>
          </a:p>
          <a:p>
            <a:pPr lvl="0"/>
            <a:r>
              <a:rPr lang="en-US" sz="1400" dirty="0"/>
              <a:t>Require that Title IX Coordinator, Investigator, Decision-maker, or any other key player have no conflicts of interest or bias for or against complainants or respondents, and that all such individuals receive specified professional development.</a:t>
            </a:r>
          </a:p>
          <a:p>
            <a:pPr lvl="0"/>
            <a:r>
              <a:rPr lang="en-US" sz="1400" dirty="0"/>
              <a:t>Include a presumption of innocence for respondents.</a:t>
            </a:r>
          </a:p>
          <a:p>
            <a:pPr lvl="0"/>
            <a:r>
              <a:rPr lang="en-US" sz="1400" dirty="0"/>
              <a:t>Designate reasonably prompt time-frames for resolution and the range of possible disciplinary actions.</a:t>
            </a:r>
          </a:p>
          <a:p>
            <a:pPr lvl="0"/>
            <a:r>
              <a:rPr lang="en-US" sz="1400" dirty="0"/>
              <a:t>Use either the “preponderance of the evidence” or “clear and convincing” standard and apply it equally to employee and student complaints.</a:t>
            </a:r>
          </a:p>
          <a:p>
            <a:pPr lvl="0"/>
            <a:r>
              <a:rPr lang="en-US" sz="1400" dirty="0"/>
              <a:t>Provide complainant and respondent (and their parents/guardians) an equal opportunity to review any evidence obtained that is directly related to the allegations raised in a formal complaint.</a:t>
            </a:r>
          </a:p>
          <a:p>
            <a:pPr lvl="0"/>
            <a:r>
              <a:rPr lang="en-US" sz="1400" dirty="0"/>
              <a:t>Address certain other procedural steps enumerated at 34 C.F.R. § 106.45 of the new regulations, many of which we address below.</a:t>
            </a:r>
          </a:p>
        </p:txBody>
      </p:sp>
      <p:sp>
        <p:nvSpPr>
          <p:cNvPr id="4" name="Footer Placeholder 3">
            <a:extLst>
              <a:ext uri="{FF2B5EF4-FFF2-40B4-BE49-F238E27FC236}">
                <a16:creationId xmlns:a16="http://schemas.microsoft.com/office/drawing/2014/main" id="{0D74F89D-A220-2247-A14F-A75ADA9DCEB9}"/>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83981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2800" dirty="0"/>
              <a:t>How should schools respond to sexual harassment allegations?</a:t>
            </a:r>
            <a:br>
              <a:rPr lang="en-US" sz="2800" dirty="0"/>
            </a:br>
            <a:r>
              <a:rPr lang="en-US" sz="2800" b="1" dirty="0"/>
              <a:t>Revisiting the basic steps outlined in the new regulations</a:t>
            </a:r>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fontScale="77500" lnSpcReduction="20000"/>
          </a:bodyPr>
          <a:lstStyle/>
          <a:p>
            <a:pPr lvl="0"/>
            <a:r>
              <a:rPr lang="en-US" dirty="0"/>
              <a:t>District or school receives actual knowledge of conduct that may constitute sexual harassment.</a:t>
            </a:r>
          </a:p>
          <a:p>
            <a:pPr lvl="0"/>
            <a:r>
              <a:rPr lang="en-US" dirty="0"/>
              <a:t>District-level or school-based Title IX Coordinator meets with alleged victim to discuss supportive measures and the process for filing a formal complaint.</a:t>
            </a:r>
          </a:p>
          <a:p>
            <a:pPr lvl="0"/>
            <a:r>
              <a:rPr lang="en-US" dirty="0"/>
              <a:t>Investigator leads the investigation after the formal complaint is in place and written notice is given to the involved individuals and their parents/guardians. Investigator gathers and reviews evidence, and prepares an investigative report; the involved individuals and their parents/guardians review and respond to the report. </a:t>
            </a:r>
          </a:p>
          <a:p>
            <a:pPr lvl="0"/>
            <a:r>
              <a:rPr lang="en-US" dirty="0"/>
              <a:t>Decision-maker provides opportunity for involved individuals and their parents/guardians to prepare written questions to be answered by the other side. Decision-maker reviews all materials and makes a written responsibility determination – an impartial determination as to whether the alleged conduct occurred – including sanctions.</a:t>
            </a:r>
          </a:p>
        </p:txBody>
      </p:sp>
      <p:sp>
        <p:nvSpPr>
          <p:cNvPr id="4" name="Footer Placeholder 3">
            <a:extLst>
              <a:ext uri="{FF2B5EF4-FFF2-40B4-BE49-F238E27FC236}">
                <a16:creationId xmlns:a16="http://schemas.microsoft.com/office/drawing/2014/main" id="{A4E3EDEE-3438-2F4D-9B9D-3739E31F33F5}"/>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018193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E14E54-09B6-1547-B5EC-0F8B38A29521}"/>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Meeting to Offer Supportive Measures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741773-BD45-E543-9DA4-EF4E5349C128}"/>
              </a:ext>
            </a:extLst>
          </p:cNvPr>
          <p:cNvSpPr>
            <a:spLocks noGrp="1"/>
          </p:cNvSpPr>
          <p:nvPr>
            <p:ph idx="1"/>
          </p:nvPr>
        </p:nvSpPr>
        <p:spPr>
          <a:xfrm>
            <a:off x="5140934" y="469900"/>
            <a:ext cx="5953630" cy="5405968"/>
          </a:xfrm>
        </p:spPr>
        <p:txBody>
          <a:bodyPr anchor="ctr">
            <a:normAutofit fontScale="92500" lnSpcReduction="10000"/>
          </a:bodyPr>
          <a:lstStyle/>
          <a:p>
            <a:pPr lvl="0">
              <a:lnSpc>
                <a:spcPct val="90000"/>
              </a:lnSpc>
            </a:pPr>
            <a:r>
              <a:rPr lang="en-US" sz="1800" dirty="0"/>
              <a:t>A school’s Title IX responsibilities are triggered once it is put on notice of alleged sexual harassment (i.e., actual knowledge). The Title IX Coordinator must “promptly” contact the alleged victim and his or her parents/guardians to discuss the availability of and consider their wishes regarding supportive measures.</a:t>
            </a:r>
          </a:p>
          <a:p>
            <a:pPr lvl="0">
              <a:lnSpc>
                <a:spcPct val="90000"/>
              </a:lnSpc>
            </a:pPr>
            <a:r>
              <a:rPr lang="en-US" sz="1800" dirty="0"/>
              <a:t>The grievance policy must describe the range of available supportive measures. Examples include:</a:t>
            </a:r>
          </a:p>
          <a:p>
            <a:pPr lvl="1">
              <a:lnSpc>
                <a:spcPct val="90000"/>
              </a:lnSpc>
            </a:pPr>
            <a:r>
              <a:rPr lang="en-US" sz="1800" dirty="0"/>
              <a:t>Counseling.</a:t>
            </a:r>
          </a:p>
          <a:p>
            <a:pPr lvl="1">
              <a:lnSpc>
                <a:spcPct val="90000"/>
              </a:lnSpc>
            </a:pPr>
            <a:r>
              <a:rPr lang="en-US" sz="1800" dirty="0"/>
              <a:t>Extensions of deadlines or other course-related adjustments.</a:t>
            </a:r>
          </a:p>
          <a:p>
            <a:pPr lvl="1">
              <a:lnSpc>
                <a:spcPct val="90000"/>
              </a:lnSpc>
            </a:pPr>
            <a:r>
              <a:rPr lang="en-US" sz="1800" dirty="0"/>
              <a:t>Changes to class schedules.</a:t>
            </a:r>
          </a:p>
          <a:p>
            <a:pPr lvl="1">
              <a:lnSpc>
                <a:spcPct val="90000"/>
              </a:lnSpc>
            </a:pPr>
            <a:r>
              <a:rPr lang="en-US" sz="1800" dirty="0"/>
              <a:t>Increased monitoring/security of certain areas.</a:t>
            </a:r>
          </a:p>
          <a:p>
            <a:pPr lvl="0">
              <a:lnSpc>
                <a:spcPct val="90000"/>
              </a:lnSpc>
            </a:pPr>
            <a:r>
              <a:rPr lang="en-US" sz="1800" dirty="0"/>
              <a:t>The school must inform the alleged victim and his or her parents/guardians that supportive measures are available </a:t>
            </a:r>
            <a:r>
              <a:rPr lang="en-US" sz="1800" u="sng" dirty="0"/>
              <a:t>with or without</a:t>
            </a:r>
            <a:r>
              <a:rPr lang="en-US" sz="1800" dirty="0"/>
              <a:t> the filing of a formal complaint, and also explain the process for filing a formal complaint.</a:t>
            </a:r>
          </a:p>
          <a:p>
            <a:pPr lvl="0">
              <a:lnSpc>
                <a:spcPct val="90000"/>
              </a:lnSpc>
            </a:pPr>
            <a:r>
              <a:rPr lang="en-US" sz="1800" dirty="0"/>
              <a:t>This is the responsibility of the Title IX Coordinator—HOWEVER Comments to new regs state that this discussion can be delegated to another staff member. </a:t>
            </a:r>
          </a:p>
          <a:p>
            <a:pPr marL="0" indent="0">
              <a:lnSpc>
                <a:spcPct val="90000"/>
              </a:lnSpc>
              <a:buNone/>
            </a:pPr>
            <a:endParaRPr lang="en-US" sz="1400" dirty="0"/>
          </a:p>
        </p:txBody>
      </p:sp>
      <p:sp>
        <p:nvSpPr>
          <p:cNvPr id="4" name="Footer Placeholder 3">
            <a:extLst>
              <a:ext uri="{FF2B5EF4-FFF2-40B4-BE49-F238E27FC236}">
                <a16:creationId xmlns:a16="http://schemas.microsoft.com/office/drawing/2014/main" id="{CBEA93F2-8FD5-EE4C-9477-1999365817F6}"/>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2273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D4ED-FE54-CA4B-B796-86A74059C573}"/>
              </a:ext>
            </a:extLst>
          </p:cNvPr>
          <p:cNvSpPr>
            <a:spLocks noGrp="1"/>
          </p:cNvSpPr>
          <p:nvPr>
            <p:ph type="title"/>
          </p:nvPr>
        </p:nvSpPr>
        <p:spPr/>
        <p:txBody>
          <a:bodyPr>
            <a:normAutofit fontScale="90000"/>
          </a:bodyPr>
          <a:lstStyle/>
          <a:p>
            <a:r>
              <a:rPr lang="en-US" dirty="0"/>
              <a:t>Formal complaint to initiate the rest of the grievance process</a:t>
            </a:r>
          </a:p>
        </p:txBody>
      </p:sp>
      <p:sp>
        <p:nvSpPr>
          <p:cNvPr id="3" name="Content Placeholder 2">
            <a:extLst>
              <a:ext uri="{FF2B5EF4-FFF2-40B4-BE49-F238E27FC236}">
                <a16:creationId xmlns:a16="http://schemas.microsoft.com/office/drawing/2014/main" id="{A0ADCC3E-033D-954A-858C-4A029E9E938A}"/>
              </a:ext>
            </a:extLst>
          </p:cNvPr>
          <p:cNvSpPr>
            <a:spLocks noGrp="1"/>
          </p:cNvSpPr>
          <p:nvPr>
            <p:ph idx="1"/>
          </p:nvPr>
        </p:nvSpPr>
        <p:spPr/>
        <p:txBody>
          <a:bodyPr>
            <a:normAutofit fontScale="77500" lnSpcReduction="20000"/>
          </a:bodyPr>
          <a:lstStyle/>
          <a:p>
            <a:pPr lvl="0"/>
            <a:r>
              <a:rPr lang="en-US" dirty="0"/>
              <a:t>No investigation of alleged sexual harassment may occur until after a formal complaint has been filed.</a:t>
            </a:r>
            <a:endParaRPr lang="en-US" sz="1200" dirty="0"/>
          </a:p>
          <a:p>
            <a:pPr lvl="0"/>
            <a:r>
              <a:rPr lang="en-US" dirty="0"/>
              <a:t>The formal complaint must be filed by the alleged victim or his or her parent/guardian. It must describe the sexual harassment allegations and request that the school district investigate.</a:t>
            </a:r>
            <a:endParaRPr lang="en-US" sz="1200" dirty="0"/>
          </a:p>
          <a:p>
            <a:pPr lvl="1"/>
            <a:r>
              <a:rPr lang="en-US" dirty="0"/>
              <a:t>The formal complaint may be filed at any time as long as the alleged victim is “participating in or attempting to participate in the education program or activity” of the school district at the time of filing (e.g., current student).</a:t>
            </a:r>
            <a:endParaRPr lang="en-US" sz="1400" dirty="0"/>
          </a:p>
          <a:p>
            <a:pPr lvl="1"/>
            <a:r>
              <a:rPr lang="en-US" dirty="0"/>
              <a:t>The school or district should create a standard formal complaint form.</a:t>
            </a:r>
            <a:endParaRPr lang="en-US" sz="1400" dirty="0"/>
          </a:p>
          <a:p>
            <a:pPr lvl="0"/>
            <a:r>
              <a:rPr lang="en-US" dirty="0"/>
              <a:t>The Title IX Coordinator may initiate a formal complaint and investigation on his or her own if the decision is not clearly unreasonable in light of the known circumstances (e.g., alleged perpetrator may pose an ongoing safety threat).</a:t>
            </a:r>
            <a:endParaRPr lang="en-US" sz="1200" dirty="0"/>
          </a:p>
          <a:p>
            <a:endParaRPr lang="en-US" dirty="0"/>
          </a:p>
        </p:txBody>
      </p:sp>
      <p:sp>
        <p:nvSpPr>
          <p:cNvPr id="4" name="Footer Placeholder 3">
            <a:extLst>
              <a:ext uri="{FF2B5EF4-FFF2-40B4-BE49-F238E27FC236}">
                <a16:creationId xmlns:a16="http://schemas.microsoft.com/office/drawing/2014/main" id="{B4E2CFAF-733E-6548-866A-562D85313F3C}"/>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340497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C6A7-438C-1843-A21B-CCC3BFCAA109}"/>
              </a:ext>
            </a:extLst>
          </p:cNvPr>
          <p:cNvSpPr>
            <a:spLocks noGrp="1"/>
          </p:cNvSpPr>
          <p:nvPr>
            <p:ph type="title"/>
          </p:nvPr>
        </p:nvSpPr>
        <p:spPr/>
        <p:txBody>
          <a:bodyPr>
            <a:normAutofit fontScale="90000"/>
          </a:bodyPr>
          <a:lstStyle/>
          <a:p>
            <a:r>
              <a:rPr lang="en-US" dirty="0"/>
              <a:t>Grievance process after a formal complaint is filed</a:t>
            </a:r>
          </a:p>
        </p:txBody>
      </p:sp>
      <p:sp>
        <p:nvSpPr>
          <p:cNvPr id="3" name="Content Placeholder 2">
            <a:extLst>
              <a:ext uri="{FF2B5EF4-FFF2-40B4-BE49-F238E27FC236}">
                <a16:creationId xmlns:a16="http://schemas.microsoft.com/office/drawing/2014/main" id="{19340724-3B15-8F4E-B9EF-D638B27F63C1}"/>
              </a:ext>
            </a:extLst>
          </p:cNvPr>
          <p:cNvSpPr>
            <a:spLocks noGrp="1"/>
          </p:cNvSpPr>
          <p:nvPr>
            <p:ph idx="1"/>
          </p:nvPr>
        </p:nvSpPr>
        <p:spPr/>
        <p:txBody>
          <a:bodyPr>
            <a:normAutofit fontScale="70000" lnSpcReduction="20000"/>
          </a:bodyPr>
          <a:lstStyle/>
          <a:p>
            <a:pPr lvl="0"/>
            <a:r>
              <a:rPr lang="en-US" sz="3100" dirty="0"/>
              <a:t>What are the basic parts of the grievance process after a formal complaint is filed?</a:t>
            </a:r>
            <a:endParaRPr lang="en-US" sz="1500" dirty="0"/>
          </a:p>
          <a:p>
            <a:pPr lvl="1"/>
            <a:r>
              <a:rPr lang="en-US" sz="2600" dirty="0"/>
              <a:t>Notice</a:t>
            </a:r>
            <a:endParaRPr lang="en-US" sz="1800" dirty="0"/>
          </a:p>
          <a:p>
            <a:pPr lvl="1"/>
            <a:r>
              <a:rPr lang="en-US" sz="2600" dirty="0"/>
              <a:t>Investigation</a:t>
            </a:r>
            <a:endParaRPr lang="en-US" sz="1800" dirty="0"/>
          </a:p>
          <a:p>
            <a:pPr lvl="1"/>
            <a:r>
              <a:rPr lang="en-US" sz="2600" dirty="0"/>
              <a:t>Written questions and answers</a:t>
            </a:r>
            <a:endParaRPr lang="en-US" sz="1800" dirty="0"/>
          </a:p>
          <a:p>
            <a:pPr lvl="1"/>
            <a:r>
              <a:rPr lang="en-US" sz="2600" dirty="0"/>
              <a:t>Responsibility determination</a:t>
            </a:r>
            <a:endParaRPr lang="en-US" sz="1800" dirty="0"/>
          </a:p>
          <a:p>
            <a:pPr lvl="1"/>
            <a:r>
              <a:rPr lang="en-US" sz="2600" dirty="0"/>
              <a:t>Appeal</a:t>
            </a:r>
            <a:endParaRPr lang="en-US" sz="1800" dirty="0"/>
          </a:p>
          <a:p>
            <a:pPr lvl="0"/>
            <a:r>
              <a:rPr lang="en-US" sz="3100" dirty="0"/>
              <a:t>A district must set reasonably prompt time-frames for carrying out the grievance process.</a:t>
            </a:r>
            <a:endParaRPr lang="en-US" sz="1500" dirty="0"/>
          </a:p>
          <a:p>
            <a:endParaRPr lang="en-US" dirty="0"/>
          </a:p>
        </p:txBody>
      </p:sp>
      <p:sp>
        <p:nvSpPr>
          <p:cNvPr id="4" name="Footer Placeholder 3">
            <a:extLst>
              <a:ext uri="{FF2B5EF4-FFF2-40B4-BE49-F238E27FC236}">
                <a16:creationId xmlns:a16="http://schemas.microsoft.com/office/drawing/2014/main" id="{B2A47B09-6FF2-284C-9947-7E952CDB3FD9}"/>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15292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E337D72D-3617-7540-AD97-6981985E3989}"/>
              </a:ext>
            </a:extLst>
          </p:cNvPr>
          <p:cNvSpPr>
            <a:spLocks noGrp="1"/>
          </p:cNvSpPr>
          <p:nvPr>
            <p:ph type="title"/>
          </p:nvPr>
        </p:nvSpPr>
        <p:spPr>
          <a:xfrm>
            <a:off x="1295402" y="982132"/>
            <a:ext cx="9601196" cy="1303867"/>
          </a:xfrm>
        </p:spPr>
        <p:txBody>
          <a:bodyPr>
            <a:normAutofit/>
          </a:bodyPr>
          <a:lstStyle/>
          <a:p>
            <a:r>
              <a:rPr lang="en-US" dirty="0"/>
              <a:t>Notice</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9E8955A-9832-9645-816A-510D2D84501A}"/>
              </a:ext>
            </a:extLst>
          </p:cNvPr>
          <p:cNvSpPr>
            <a:spLocks noGrp="1"/>
          </p:cNvSpPr>
          <p:nvPr>
            <p:ph idx="1"/>
          </p:nvPr>
        </p:nvSpPr>
        <p:spPr>
          <a:xfrm>
            <a:off x="1295401" y="2556932"/>
            <a:ext cx="9601196" cy="3318936"/>
          </a:xfrm>
        </p:spPr>
        <p:txBody>
          <a:bodyPr>
            <a:normAutofit fontScale="92500" lnSpcReduction="20000"/>
          </a:bodyPr>
          <a:lstStyle/>
          <a:p>
            <a:pPr>
              <a:lnSpc>
                <a:spcPct val="90000"/>
              </a:lnSpc>
            </a:pPr>
            <a:r>
              <a:rPr lang="en-US" sz="1600" dirty="0"/>
              <a:t>Once a formal complaint is filed, the school must provide to the known involved individuals, including parents/guardians:</a:t>
            </a:r>
          </a:p>
          <a:p>
            <a:pPr lvl="1">
              <a:lnSpc>
                <a:spcPct val="90000"/>
              </a:lnSpc>
            </a:pPr>
            <a:r>
              <a:rPr lang="en-US" sz="1600" dirty="0"/>
              <a:t>Written notice of the sexual harassment allegations in sufficient detail by including the identities of the involved individuals (if known), the conduct allegedly constituting sexual harassment, and the date and location of the incident (if known).</a:t>
            </a:r>
          </a:p>
          <a:p>
            <a:pPr lvl="1">
              <a:lnSpc>
                <a:spcPct val="90000"/>
              </a:lnSpc>
            </a:pPr>
            <a:r>
              <a:rPr lang="en-US" sz="1600" dirty="0"/>
              <a:t>A copy of the grievance policy.</a:t>
            </a:r>
          </a:p>
          <a:p>
            <a:pPr lvl="0">
              <a:lnSpc>
                <a:spcPct val="90000"/>
              </a:lnSpc>
            </a:pPr>
            <a:r>
              <a:rPr lang="en-US" sz="1600" dirty="0"/>
              <a:t>The written notice also must:</a:t>
            </a:r>
          </a:p>
          <a:p>
            <a:pPr lvl="1">
              <a:lnSpc>
                <a:spcPct val="90000"/>
              </a:lnSpc>
            </a:pPr>
            <a:r>
              <a:rPr lang="en-US" sz="1600" dirty="0"/>
              <a:t>Include a statement that the alleged perpetrator is presumed not responsible for the alleged conduct and that a determination regarding responsibility is made at the conclusion of the grievance process.</a:t>
            </a:r>
          </a:p>
          <a:p>
            <a:pPr lvl="2">
              <a:lnSpc>
                <a:spcPct val="90000"/>
              </a:lnSpc>
            </a:pPr>
            <a:r>
              <a:rPr lang="en-US" sz="1600" dirty="0"/>
              <a:t>Generally, no disciplinary action may be taken against an alleged perpetrator until after the grievance process is carried out. The grievance policy must describe the range of possible sanctions or remedies.</a:t>
            </a:r>
          </a:p>
          <a:p>
            <a:pPr lvl="1">
              <a:lnSpc>
                <a:spcPct val="90000"/>
              </a:lnSpc>
            </a:pPr>
            <a:r>
              <a:rPr lang="en-US" sz="1600" dirty="0"/>
              <a:t>Inform the involved individuals that they may have an advisor of their choice and may inspect and review evidence.</a:t>
            </a:r>
          </a:p>
          <a:p>
            <a:pPr lvl="1">
              <a:lnSpc>
                <a:spcPct val="90000"/>
              </a:lnSpc>
            </a:pPr>
            <a:r>
              <a:rPr lang="en-US" sz="1600" dirty="0"/>
              <a:t>Inform the involved individuals of any code of conduct provision that prohibits knowingly making false statements or knowingly submitting false information during the grievance process.</a:t>
            </a:r>
          </a:p>
          <a:p>
            <a:pPr>
              <a:lnSpc>
                <a:spcPct val="90000"/>
              </a:lnSpc>
            </a:pPr>
            <a:endParaRPr lang="en-US" sz="1100" dirty="0"/>
          </a:p>
        </p:txBody>
      </p:sp>
      <p:sp>
        <p:nvSpPr>
          <p:cNvPr id="4" name="Footer Placeholder 3">
            <a:extLst>
              <a:ext uri="{FF2B5EF4-FFF2-40B4-BE49-F238E27FC236}">
                <a16:creationId xmlns:a16="http://schemas.microsoft.com/office/drawing/2014/main" id="{9F26783C-F049-F94E-9AF7-1C45C7CCA4E0}"/>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23782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4BB4-9215-B549-BF8A-1C956FA2FBB3}"/>
              </a:ext>
            </a:extLst>
          </p:cNvPr>
          <p:cNvSpPr>
            <a:spLocks noGrp="1"/>
          </p:cNvSpPr>
          <p:nvPr>
            <p:ph type="title"/>
          </p:nvPr>
        </p:nvSpPr>
        <p:spPr/>
        <p:txBody>
          <a:bodyPr>
            <a:normAutofit fontScale="90000"/>
          </a:bodyPr>
          <a:lstStyle/>
          <a:p>
            <a:r>
              <a:rPr lang="en-US" dirty="0"/>
              <a:t>Investigation</a:t>
            </a:r>
            <a:br>
              <a:rPr lang="en-US" dirty="0"/>
            </a:br>
            <a:r>
              <a:rPr lang="en-US" b="1" dirty="0"/>
              <a:t>General requirements to remember</a:t>
            </a:r>
          </a:p>
        </p:txBody>
      </p:sp>
      <p:sp>
        <p:nvSpPr>
          <p:cNvPr id="3" name="Content Placeholder 2">
            <a:extLst>
              <a:ext uri="{FF2B5EF4-FFF2-40B4-BE49-F238E27FC236}">
                <a16:creationId xmlns:a16="http://schemas.microsoft.com/office/drawing/2014/main" id="{80C2B9C2-2389-BA45-A145-2C233664BE3E}"/>
              </a:ext>
            </a:extLst>
          </p:cNvPr>
          <p:cNvSpPr>
            <a:spLocks noGrp="1"/>
          </p:cNvSpPr>
          <p:nvPr>
            <p:ph idx="1"/>
          </p:nvPr>
        </p:nvSpPr>
        <p:spPr/>
        <p:txBody>
          <a:bodyPr/>
          <a:lstStyle/>
          <a:p>
            <a:pPr lvl="0"/>
            <a:r>
              <a:rPr lang="en-US" sz="2800" dirty="0"/>
              <a:t>The school or district must ensure that it has the burden of proof and the burden of gathering evidence sufficient to reach a responsibility determination; these burdens do not belong to the involved individuals.</a:t>
            </a:r>
          </a:p>
          <a:p>
            <a:pPr lvl="0"/>
            <a:r>
              <a:rPr lang="en-US" sz="2800" dirty="0"/>
              <a:t>The school or district must not restrict the ability of the involved individuals to discuss the allegations under investigation or gather and present relevant evidence.</a:t>
            </a:r>
          </a:p>
          <a:p>
            <a:endParaRPr lang="en-US" dirty="0"/>
          </a:p>
        </p:txBody>
      </p:sp>
      <p:sp>
        <p:nvSpPr>
          <p:cNvPr id="4" name="Footer Placeholder 3">
            <a:extLst>
              <a:ext uri="{FF2B5EF4-FFF2-40B4-BE49-F238E27FC236}">
                <a16:creationId xmlns:a16="http://schemas.microsoft.com/office/drawing/2014/main" id="{8070CC53-6EEC-7549-8AAE-E105C18DD987}"/>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062429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4BB4-9215-B549-BF8A-1C956FA2FBB3}"/>
              </a:ext>
            </a:extLst>
          </p:cNvPr>
          <p:cNvSpPr>
            <a:spLocks noGrp="1"/>
          </p:cNvSpPr>
          <p:nvPr>
            <p:ph type="title"/>
          </p:nvPr>
        </p:nvSpPr>
        <p:spPr/>
        <p:txBody>
          <a:bodyPr>
            <a:normAutofit fontScale="90000"/>
          </a:bodyPr>
          <a:lstStyle/>
          <a:p>
            <a:r>
              <a:rPr lang="en-US" dirty="0"/>
              <a:t>Investigation</a:t>
            </a:r>
            <a:br>
              <a:rPr lang="en-US" dirty="0"/>
            </a:br>
            <a:r>
              <a:rPr lang="en-US" b="1" dirty="0"/>
              <a:t>What must the investigator do?</a:t>
            </a:r>
          </a:p>
        </p:txBody>
      </p:sp>
      <p:sp>
        <p:nvSpPr>
          <p:cNvPr id="3" name="Content Placeholder 2">
            <a:extLst>
              <a:ext uri="{FF2B5EF4-FFF2-40B4-BE49-F238E27FC236}">
                <a16:creationId xmlns:a16="http://schemas.microsoft.com/office/drawing/2014/main" id="{80C2B9C2-2389-BA45-A145-2C233664BE3E}"/>
              </a:ext>
            </a:extLst>
          </p:cNvPr>
          <p:cNvSpPr>
            <a:spLocks noGrp="1"/>
          </p:cNvSpPr>
          <p:nvPr>
            <p:ph idx="1"/>
          </p:nvPr>
        </p:nvSpPr>
        <p:spPr/>
        <p:txBody>
          <a:bodyPr>
            <a:normAutofit fontScale="92500"/>
          </a:bodyPr>
          <a:lstStyle/>
          <a:p>
            <a:pPr lvl="0"/>
            <a:r>
              <a:rPr lang="en-US" dirty="0"/>
              <a:t>Provide an equal opportunity for the involved individuals to present witnesses (including fact and expert witnesses) and other inculpatory and exculpatory evidence. Privilege considerations apply.</a:t>
            </a:r>
          </a:p>
          <a:p>
            <a:pPr lvl="0"/>
            <a:r>
              <a:rPr lang="en-US" dirty="0"/>
              <a:t>Provide an equal opportunity to the involved individuals and their parents/guardians to inspect and review evidence and respond prior to completing the investigative report.</a:t>
            </a:r>
          </a:p>
          <a:p>
            <a:pPr lvl="0"/>
            <a:r>
              <a:rPr lang="en-US" dirty="0"/>
              <a:t>Create an investigative report that fairly summarizes relevant evidence and share with the involved individuals and their parents/guardians for review and response.</a:t>
            </a:r>
          </a:p>
        </p:txBody>
      </p:sp>
      <p:sp>
        <p:nvSpPr>
          <p:cNvPr id="4" name="Footer Placeholder 3">
            <a:extLst>
              <a:ext uri="{FF2B5EF4-FFF2-40B4-BE49-F238E27FC236}">
                <a16:creationId xmlns:a16="http://schemas.microsoft.com/office/drawing/2014/main" id="{CCE97E10-BB3B-1441-9BB1-E3C02CF1C627}"/>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13456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9E1DAA1-81B5-254F-BB2C-25B6D4207C04}"/>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Written Questions and Answers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88B487-90F6-7847-ACA9-101C52789FE5}"/>
              </a:ext>
            </a:extLst>
          </p:cNvPr>
          <p:cNvSpPr>
            <a:spLocks noGrp="1"/>
          </p:cNvSpPr>
          <p:nvPr>
            <p:ph idx="1"/>
          </p:nvPr>
        </p:nvSpPr>
        <p:spPr>
          <a:xfrm>
            <a:off x="5140934" y="469900"/>
            <a:ext cx="5953630" cy="5405968"/>
          </a:xfrm>
        </p:spPr>
        <p:txBody>
          <a:bodyPr anchor="ctr">
            <a:normAutofit fontScale="77500" lnSpcReduction="20000"/>
          </a:bodyPr>
          <a:lstStyle/>
          <a:p>
            <a:pPr marL="0" indent="0">
              <a:lnSpc>
                <a:spcPct val="90000"/>
              </a:lnSpc>
              <a:buNone/>
            </a:pPr>
            <a:endParaRPr lang="en-US" sz="1700" dirty="0"/>
          </a:p>
          <a:p>
            <a:pPr lvl="0">
              <a:lnSpc>
                <a:spcPct val="90000"/>
              </a:lnSpc>
            </a:pPr>
            <a:r>
              <a:rPr lang="en-US" sz="2600" dirty="0"/>
              <a:t>A school must use written questions and answers as part of its grievance process.</a:t>
            </a:r>
          </a:p>
          <a:p>
            <a:pPr lvl="0">
              <a:lnSpc>
                <a:spcPct val="90000"/>
              </a:lnSpc>
            </a:pPr>
            <a:r>
              <a:rPr lang="en-US" sz="2600" dirty="0"/>
              <a:t>Decision-maker must:</a:t>
            </a:r>
          </a:p>
          <a:p>
            <a:pPr lvl="1">
              <a:lnSpc>
                <a:spcPct val="90000"/>
              </a:lnSpc>
            </a:pPr>
            <a:r>
              <a:rPr lang="en-US" sz="2600" dirty="0"/>
              <a:t>Allow the involved individuals and their parents/guardians to submit written, relevant questions to ask the other side (including witnesses).</a:t>
            </a:r>
          </a:p>
          <a:p>
            <a:pPr lvl="1">
              <a:lnSpc>
                <a:spcPct val="90000"/>
              </a:lnSpc>
            </a:pPr>
            <a:r>
              <a:rPr lang="en-US" sz="2600" dirty="0"/>
              <a:t>Decision-maker must explain any decision to exclude a question as irrelevant.</a:t>
            </a:r>
          </a:p>
          <a:p>
            <a:pPr lvl="2">
              <a:lnSpc>
                <a:spcPct val="90000"/>
              </a:lnSpc>
            </a:pPr>
            <a:r>
              <a:rPr lang="en-US" sz="2600" dirty="0"/>
              <a:t>The alleged victim’s prior sexual behavior is not relevant unless offered to prove that someone other than the alleged perpetrator committed the alleged conduct, or to prove consent. Consent is not defined in the new regulations.</a:t>
            </a:r>
          </a:p>
          <a:p>
            <a:pPr lvl="1">
              <a:lnSpc>
                <a:spcPct val="90000"/>
              </a:lnSpc>
            </a:pPr>
            <a:r>
              <a:rPr lang="en-US" sz="2600" dirty="0"/>
              <a:t>Provide each side with the answers to their questions.</a:t>
            </a:r>
          </a:p>
          <a:p>
            <a:pPr lvl="1">
              <a:lnSpc>
                <a:spcPct val="90000"/>
              </a:lnSpc>
            </a:pPr>
            <a:r>
              <a:rPr lang="en-US" sz="2600" dirty="0"/>
              <a:t>Allow for additional, limited follow-up questions.</a:t>
            </a:r>
          </a:p>
          <a:p>
            <a:pPr>
              <a:lnSpc>
                <a:spcPct val="90000"/>
              </a:lnSpc>
            </a:pPr>
            <a:endParaRPr lang="en-US" sz="1700" dirty="0"/>
          </a:p>
        </p:txBody>
      </p:sp>
      <p:sp>
        <p:nvSpPr>
          <p:cNvPr id="4" name="Footer Placeholder 3">
            <a:extLst>
              <a:ext uri="{FF2B5EF4-FFF2-40B4-BE49-F238E27FC236}">
                <a16:creationId xmlns:a16="http://schemas.microsoft.com/office/drawing/2014/main" id="{9CFEA197-7663-DA45-BE76-2B2413E23846}"/>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74795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9202CD1-52F2-8748-BB9B-BE154356EA95}"/>
              </a:ext>
            </a:extLst>
          </p:cNvPr>
          <p:cNvSpPr>
            <a:spLocks noGrp="1"/>
          </p:cNvSpPr>
          <p:nvPr>
            <p:ph type="title"/>
          </p:nvPr>
        </p:nvSpPr>
        <p:spPr>
          <a:xfrm>
            <a:off x="952108" y="954756"/>
            <a:ext cx="2730414" cy="4946003"/>
          </a:xfrm>
        </p:spPr>
        <p:txBody>
          <a:bodyPr>
            <a:normAutofit/>
          </a:bodyPr>
          <a:lstStyle/>
          <a:p>
            <a:r>
              <a:rPr lang="en-US" sz="3400">
                <a:solidFill>
                  <a:srgbClr val="FFFFFF"/>
                </a:solidFill>
              </a:rPr>
              <a:t>Responsibility Determination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27B969-CC5C-B544-AD06-B18570EAF999}"/>
              </a:ext>
            </a:extLst>
          </p:cNvPr>
          <p:cNvSpPr>
            <a:spLocks noGrp="1"/>
          </p:cNvSpPr>
          <p:nvPr>
            <p:ph idx="1"/>
          </p:nvPr>
        </p:nvSpPr>
        <p:spPr>
          <a:xfrm>
            <a:off x="5140934" y="469900"/>
            <a:ext cx="5953630" cy="5405968"/>
          </a:xfrm>
        </p:spPr>
        <p:txBody>
          <a:bodyPr anchor="ctr">
            <a:normAutofit lnSpcReduction="10000"/>
          </a:bodyPr>
          <a:lstStyle/>
          <a:p>
            <a:pPr lvl="0">
              <a:lnSpc>
                <a:spcPct val="90000"/>
              </a:lnSpc>
            </a:pPr>
            <a:r>
              <a:rPr lang="en-US" sz="2000" dirty="0"/>
              <a:t>A school must use a Decision-maker who is not the same person as the Title IX Coordinator or Investigator.</a:t>
            </a:r>
          </a:p>
          <a:p>
            <a:pPr lvl="0">
              <a:lnSpc>
                <a:spcPct val="90000"/>
              </a:lnSpc>
            </a:pPr>
            <a:r>
              <a:rPr lang="en-US" sz="2000" dirty="0"/>
              <a:t>Decision-maker must apply the standard of evidence selected by the district – </a:t>
            </a:r>
            <a:r>
              <a:rPr lang="en-US" sz="2000" b="1" dirty="0"/>
              <a:t>“preponderance of the evidence” </a:t>
            </a:r>
            <a:r>
              <a:rPr lang="en-US" sz="2000" dirty="0"/>
              <a:t>or “clear and convincing standard” – to reach a determination as to whether the alleged conduct occurred.</a:t>
            </a:r>
          </a:p>
          <a:p>
            <a:pPr lvl="0">
              <a:lnSpc>
                <a:spcPct val="90000"/>
              </a:lnSpc>
            </a:pPr>
            <a:r>
              <a:rPr lang="en-US" sz="2000" dirty="0"/>
              <a:t>Decision-maker must issue a written determination that:</a:t>
            </a:r>
          </a:p>
          <a:p>
            <a:pPr lvl="1">
              <a:lnSpc>
                <a:spcPct val="90000"/>
              </a:lnSpc>
            </a:pPr>
            <a:r>
              <a:rPr lang="en-US" dirty="0"/>
              <a:t>Identifies the allegations.</a:t>
            </a:r>
          </a:p>
          <a:p>
            <a:pPr lvl="1">
              <a:lnSpc>
                <a:spcPct val="90000"/>
              </a:lnSpc>
            </a:pPr>
            <a:r>
              <a:rPr lang="en-US" dirty="0"/>
              <a:t>Describes the procedural steps taken by the school district.</a:t>
            </a:r>
          </a:p>
          <a:p>
            <a:pPr lvl="1">
              <a:lnSpc>
                <a:spcPct val="90000"/>
              </a:lnSpc>
            </a:pPr>
            <a:r>
              <a:rPr lang="en-US" dirty="0"/>
              <a:t>Lays out the responsibility determination, including findings of fact, disciplinary sanctions, applicability of code of conduct, and remedies.</a:t>
            </a:r>
          </a:p>
          <a:p>
            <a:pPr lvl="1">
              <a:lnSpc>
                <a:spcPct val="90000"/>
              </a:lnSpc>
            </a:pPr>
            <a:r>
              <a:rPr lang="en-US" dirty="0"/>
              <a:t>Outlines appeal procedures.</a:t>
            </a:r>
          </a:p>
          <a:p>
            <a:pPr>
              <a:lnSpc>
                <a:spcPct val="90000"/>
              </a:lnSpc>
            </a:pPr>
            <a:endParaRPr lang="en-US" sz="1500" dirty="0"/>
          </a:p>
        </p:txBody>
      </p:sp>
      <p:sp>
        <p:nvSpPr>
          <p:cNvPr id="4" name="Footer Placeholder 3">
            <a:extLst>
              <a:ext uri="{FF2B5EF4-FFF2-40B4-BE49-F238E27FC236}">
                <a16:creationId xmlns:a16="http://schemas.microsoft.com/office/drawing/2014/main" id="{CB25AB8E-3D7E-5E4B-8BD8-38938E8709D4}"/>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909800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1765-349A-1543-8887-56C4D8A2F420}"/>
              </a:ext>
            </a:extLst>
          </p:cNvPr>
          <p:cNvSpPr>
            <a:spLocks noGrp="1"/>
          </p:cNvSpPr>
          <p:nvPr>
            <p:ph type="title"/>
          </p:nvPr>
        </p:nvSpPr>
        <p:spPr/>
        <p:txBody>
          <a:bodyPr/>
          <a:lstStyle/>
          <a:p>
            <a:r>
              <a:rPr lang="en-US" dirty="0"/>
              <a:t>What do the new regulations require?</a:t>
            </a:r>
          </a:p>
        </p:txBody>
      </p:sp>
      <p:sp>
        <p:nvSpPr>
          <p:cNvPr id="3" name="Content Placeholder 2">
            <a:extLst>
              <a:ext uri="{FF2B5EF4-FFF2-40B4-BE49-F238E27FC236}">
                <a16:creationId xmlns:a16="http://schemas.microsoft.com/office/drawing/2014/main" id="{46DD7142-BF5E-4E4E-AA68-59EFA229F832}"/>
              </a:ext>
            </a:extLst>
          </p:cNvPr>
          <p:cNvSpPr>
            <a:spLocks noGrp="1"/>
          </p:cNvSpPr>
          <p:nvPr>
            <p:ph idx="1"/>
          </p:nvPr>
        </p:nvSpPr>
        <p:spPr/>
        <p:txBody>
          <a:bodyPr>
            <a:normAutofit fontScale="92500" lnSpcReduction="20000"/>
          </a:bodyPr>
          <a:lstStyle/>
          <a:p>
            <a:r>
              <a:rPr lang="en-US" dirty="0"/>
              <a:t>Generally, the new regulations require a school or district to respond “promptly” and not in a “deliberately indifferent” manner (i.e., not “clearly unreasonable in light of the known circumstances”) when it has “actual knowledge” of “sexual harassment” in its “education program or activity” against a person in the United States.</a:t>
            </a:r>
          </a:p>
          <a:p>
            <a:pPr lvl="0"/>
            <a:r>
              <a:rPr lang="en-US" b="1" dirty="0"/>
              <a:t>May 6</a:t>
            </a:r>
            <a:r>
              <a:rPr lang="en-US" dirty="0"/>
              <a:t>: The Department issued a press release and related resources regarding the new regulations.</a:t>
            </a:r>
          </a:p>
          <a:p>
            <a:pPr lvl="0"/>
            <a:r>
              <a:rPr lang="en-US" b="1" dirty="0"/>
              <a:t>May 19</a:t>
            </a:r>
            <a:r>
              <a:rPr lang="en-US" dirty="0"/>
              <a:t>: The new regulations were published in the Federal Register (85 Fed. Reg. 30,026).</a:t>
            </a:r>
          </a:p>
          <a:p>
            <a:pPr lvl="0"/>
            <a:r>
              <a:rPr lang="en-US" b="1" dirty="0"/>
              <a:t>August 14</a:t>
            </a:r>
            <a:r>
              <a:rPr lang="en-US" dirty="0"/>
              <a:t>: The new regulations became effective.</a:t>
            </a:r>
          </a:p>
          <a:p>
            <a:endParaRPr lang="en-US" dirty="0"/>
          </a:p>
        </p:txBody>
      </p:sp>
      <p:sp>
        <p:nvSpPr>
          <p:cNvPr id="4" name="Footer Placeholder 3">
            <a:extLst>
              <a:ext uri="{FF2B5EF4-FFF2-40B4-BE49-F238E27FC236}">
                <a16:creationId xmlns:a16="http://schemas.microsoft.com/office/drawing/2014/main" id="{747505B9-D0DA-CF45-BB4D-BB6F262A660C}"/>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727662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ED7A-E4C6-B64A-A9A5-B730BFBAFF7E}"/>
              </a:ext>
            </a:extLst>
          </p:cNvPr>
          <p:cNvSpPr>
            <a:spLocks noGrp="1"/>
          </p:cNvSpPr>
          <p:nvPr>
            <p:ph type="title"/>
          </p:nvPr>
        </p:nvSpPr>
        <p:spPr/>
        <p:txBody>
          <a:bodyPr/>
          <a:lstStyle/>
          <a:p>
            <a:r>
              <a:rPr lang="en-US" dirty="0"/>
              <a:t>Appeal</a:t>
            </a:r>
          </a:p>
        </p:txBody>
      </p:sp>
      <p:sp>
        <p:nvSpPr>
          <p:cNvPr id="3" name="Content Placeholder 2">
            <a:extLst>
              <a:ext uri="{FF2B5EF4-FFF2-40B4-BE49-F238E27FC236}">
                <a16:creationId xmlns:a16="http://schemas.microsoft.com/office/drawing/2014/main" id="{E0A86E75-2A5D-2145-8C5F-1BF2574B3018}"/>
              </a:ext>
            </a:extLst>
          </p:cNvPr>
          <p:cNvSpPr>
            <a:spLocks noGrp="1"/>
          </p:cNvSpPr>
          <p:nvPr>
            <p:ph idx="1"/>
          </p:nvPr>
        </p:nvSpPr>
        <p:spPr>
          <a:xfrm>
            <a:off x="1295401" y="2556932"/>
            <a:ext cx="9601196" cy="3539068"/>
          </a:xfrm>
        </p:spPr>
        <p:txBody>
          <a:bodyPr>
            <a:normAutofit fontScale="92500" lnSpcReduction="10000"/>
          </a:bodyPr>
          <a:lstStyle/>
          <a:p>
            <a:pPr lvl="0"/>
            <a:r>
              <a:rPr lang="en-US" dirty="0"/>
              <a:t>Appeal of the responsibility determination or dismissal of a formal complaint must be offered if an involved individual or his or her parents/guardians assert that:</a:t>
            </a:r>
            <a:endParaRPr lang="en-US" sz="1200" dirty="0"/>
          </a:p>
          <a:p>
            <a:pPr lvl="1"/>
            <a:r>
              <a:rPr lang="en-US" dirty="0"/>
              <a:t>A procedural irregularity affected the outcome.</a:t>
            </a:r>
            <a:endParaRPr lang="en-US" sz="1400" dirty="0"/>
          </a:p>
          <a:p>
            <a:pPr lvl="1"/>
            <a:r>
              <a:rPr lang="en-US" dirty="0"/>
              <a:t>New evidence may affect the outcome and was not previously reasonably available.</a:t>
            </a:r>
            <a:endParaRPr lang="en-US" sz="1400" dirty="0"/>
          </a:p>
          <a:p>
            <a:pPr lvl="1"/>
            <a:r>
              <a:rPr lang="en-US" dirty="0"/>
              <a:t>The Title IX Coordinator, Investigator, or Decision-maker had a conflict of interest or bias that affected the outcome.</a:t>
            </a:r>
            <a:endParaRPr lang="en-US" sz="1400" dirty="0"/>
          </a:p>
          <a:p>
            <a:pPr lvl="0"/>
            <a:r>
              <a:rPr lang="en-US" dirty="0"/>
              <a:t>The Decision-maker on appeal may not be the initial Decision-maker, the Investigator, or the Title IX Coordinator.</a:t>
            </a:r>
          </a:p>
          <a:p>
            <a:pPr lvl="0"/>
            <a:r>
              <a:rPr lang="en-US" sz="2200" dirty="0"/>
              <a:t>The Decision-maker on appeal must be trained!</a:t>
            </a:r>
          </a:p>
          <a:p>
            <a:endParaRPr lang="en-US" dirty="0"/>
          </a:p>
        </p:txBody>
      </p:sp>
      <p:sp>
        <p:nvSpPr>
          <p:cNvPr id="4" name="Footer Placeholder 3">
            <a:extLst>
              <a:ext uri="{FF2B5EF4-FFF2-40B4-BE49-F238E27FC236}">
                <a16:creationId xmlns:a16="http://schemas.microsoft.com/office/drawing/2014/main" id="{6C3A1A33-1B9F-EF47-9F4A-5D039534D5F3}"/>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90249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F342-A94F-0642-8C6D-1FF2B4165160}"/>
              </a:ext>
            </a:extLst>
          </p:cNvPr>
          <p:cNvSpPr>
            <a:spLocks noGrp="1"/>
          </p:cNvSpPr>
          <p:nvPr>
            <p:ph type="title"/>
          </p:nvPr>
        </p:nvSpPr>
        <p:spPr/>
        <p:txBody>
          <a:bodyPr>
            <a:normAutofit fontScale="90000"/>
          </a:bodyPr>
          <a:lstStyle/>
          <a:p>
            <a:r>
              <a:rPr lang="en-US" dirty="0"/>
              <a:t>When must or may a school dismiss a formal complaint?</a:t>
            </a:r>
          </a:p>
        </p:txBody>
      </p:sp>
      <p:sp>
        <p:nvSpPr>
          <p:cNvPr id="3" name="Content Placeholder 2">
            <a:extLst>
              <a:ext uri="{FF2B5EF4-FFF2-40B4-BE49-F238E27FC236}">
                <a16:creationId xmlns:a16="http://schemas.microsoft.com/office/drawing/2014/main" id="{BA1C3B4A-A63C-A540-A51C-713C8E0EA7B3}"/>
              </a:ext>
            </a:extLst>
          </p:cNvPr>
          <p:cNvSpPr>
            <a:spLocks noGrp="1"/>
          </p:cNvSpPr>
          <p:nvPr>
            <p:ph idx="1"/>
          </p:nvPr>
        </p:nvSpPr>
        <p:spPr/>
        <p:txBody>
          <a:bodyPr>
            <a:normAutofit fontScale="70000" lnSpcReduction="20000"/>
          </a:bodyPr>
          <a:lstStyle/>
          <a:p>
            <a:pPr lvl="0"/>
            <a:r>
              <a:rPr lang="en-US" dirty="0"/>
              <a:t>A school must dismiss a formal complaint </a:t>
            </a:r>
            <a:r>
              <a:rPr lang="en-US" u="sng" dirty="0"/>
              <a:t>for purposes of Title IX sexual harassment</a:t>
            </a:r>
            <a:r>
              <a:rPr lang="en-US" dirty="0"/>
              <a:t> under certain circumstances, including:</a:t>
            </a:r>
            <a:endParaRPr lang="en-US" sz="1200" dirty="0"/>
          </a:p>
          <a:p>
            <a:pPr lvl="1"/>
            <a:r>
              <a:rPr lang="en-US" dirty="0"/>
              <a:t>The alleged conduct, even if true, would not constitute sexual harassment.</a:t>
            </a:r>
            <a:endParaRPr lang="en-US" sz="1400" dirty="0"/>
          </a:p>
          <a:p>
            <a:pPr lvl="1"/>
            <a:r>
              <a:rPr lang="en-US" dirty="0"/>
              <a:t>The alleged conduct, even if true, did not occur in the school district’s education program or activity.</a:t>
            </a:r>
            <a:endParaRPr lang="en-US" sz="1400" dirty="0"/>
          </a:p>
          <a:p>
            <a:pPr lvl="1"/>
            <a:r>
              <a:rPr lang="en-US" dirty="0"/>
              <a:t>The alleged conduct, even if true, did not occur against a person in the United States.</a:t>
            </a:r>
            <a:endParaRPr lang="en-US" sz="1400" dirty="0"/>
          </a:p>
          <a:p>
            <a:pPr lvl="0"/>
            <a:r>
              <a:rPr lang="en-US" dirty="0"/>
              <a:t>A school has discretion to dismiss a formal complaint during the grievance process under certain circumstances, including:</a:t>
            </a:r>
            <a:endParaRPr lang="en-US" sz="1200" dirty="0"/>
          </a:p>
          <a:p>
            <a:pPr lvl="1"/>
            <a:r>
              <a:rPr lang="en-US" dirty="0"/>
              <a:t>The alleged perpetrator is no longer enrolled or no longer employed by the school district.</a:t>
            </a:r>
            <a:endParaRPr lang="en-US" sz="1400" dirty="0"/>
          </a:p>
          <a:p>
            <a:pPr lvl="1"/>
            <a:r>
              <a:rPr lang="en-US" dirty="0"/>
              <a:t>The alleged victim and his or her parents/guardians notifies the Title IX Coordinator in writing that the formal complaint or any allegations therein are withdrawn.</a:t>
            </a:r>
            <a:endParaRPr lang="en-US" sz="1400" dirty="0"/>
          </a:p>
          <a:p>
            <a:pPr lvl="1"/>
            <a:r>
              <a:rPr lang="en-US" dirty="0"/>
              <a:t>Specific circumstances prevent the school district from gathering evidence sufficient to reach a determination regarding the formal complaint or allegations therein.</a:t>
            </a:r>
            <a:endParaRPr lang="en-US" sz="1400" dirty="0"/>
          </a:p>
          <a:p>
            <a:endParaRPr lang="en-US" dirty="0"/>
          </a:p>
        </p:txBody>
      </p:sp>
      <p:sp>
        <p:nvSpPr>
          <p:cNvPr id="4" name="Footer Placeholder 3">
            <a:extLst>
              <a:ext uri="{FF2B5EF4-FFF2-40B4-BE49-F238E27FC236}">
                <a16:creationId xmlns:a16="http://schemas.microsoft.com/office/drawing/2014/main" id="{FE341697-C54B-BC4B-83D8-183CA2A4FDE6}"/>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810652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BB4BB4-9215-B549-BF8A-1C956FA2FBB3}"/>
              </a:ext>
            </a:extLst>
          </p:cNvPr>
          <p:cNvSpPr>
            <a:spLocks noGrp="1"/>
          </p:cNvSpPr>
          <p:nvPr>
            <p:ph type="title"/>
          </p:nvPr>
        </p:nvSpPr>
        <p:spPr>
          <a:xfrm>
            <a:off x="1055599" y="1055077"/>
            <a:ext cx="2532909" cy="4794578"/>
          </a:xfrm>
        </p:spPr>
        <p:txBody>
          <a:bodyPr>
            <a:normAutofit/>
          </a:bodyPr>
          <a:lstStyle/>
          <a:p>
            <a:pPr>
              <a:lnSpc>
                <a:spcPct val="90000"/>
              </a:lnSpc>
            </a:pPr>
            <a:r>
              <a:rPr lang="en-US" sz="3100">
                <a:solidFill>
                  <a:srgbClr val="262626"/>
                </a:solidFill>
              </a:rPr>
              <a:t>Comparing prior guidance to the new regulations</a:t>
            </a:r>
            <a:br>
              <a:rPr lang="en-US" sz="3100">
                <a:solidFill>
                  <a:srgbClr val="262626"/>
                </a:solidFill>
              </a:rPr>
            </a:br>
            <a:r>
              <a:rPr lang="en-US" sz="3100" b="1">
                <a:solidFill>
                  <a:srgbClr val="262626"/>
                </a:solidFill>
              </a:rPr>
              <a:t>Examples of changed requirements</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9C061DB4-3C1F-A940-B650-409F85CC8245}"/>
              </a:ext>
            </a:extLst>
          </p:cNvPr>
          <p:cNvGraphicFramePr>
            <a:graphicFrameLocks noGrp="1"/>
          </p:cNvGraphicFramePr>
          <p:nvPr>
            <p:ph idx="1"/>
            <p:extLst>
              <p:ext uri="{D42A27DB-BD31-4B8C-83A1-F6EECF244321}">
                <p14:modId xmlns:p14="http://schemas.microsoft.com/office/powerpoint/2010/main" val="527646475"/>
              </p:ext>
            </p:extLst>
          </p:nvPr>
        </p:nvGraphicFramePr>
        <p:xfrm>
          <a:off x="5470072" y="850612"/>
          <a:ext cx="5914210" cy="5156775"/>
        </p:xfrm>
        <a:graphic>
          <a:graphicData uri="http://schemas.openxmlformats.org/drawingml/2006/table">
            <a:tbl>
              <a:tblPr firstRow="1" firstCol="1" lastRow="1" lastCol="1" bandRow="1" bandCol="1"/>
              <a:tblGrid>
                <a:gridCol w="2996271">
                  <a:extLst>
                    <a:ext uri="{9D8B030D-6E8A-4147-A177-3AD203B41FA5}">
                      <a16:colId xmlns:a16="http://schemas.microsoft.com/office/drawing/2014/main" val="1190047919"/>
                    </a:ext>
                  </a:extLst>
                </a:gridCol>
                <a:gridCol w="2917939">
                  <a:extLst>
                    <a:ext uri="{9D8B030D-6E8A-4147-A177-3AD203B41FA5}">
                      <a16:colId xmlns:a16="http://schemas.microsoft.com/office/drawing/2014/main" val="1226153055"/>
                    </a:ext>
                  </a:extLst>
                </a:gridCol>
              </a:tblGrid>
              <a:tr h="1388989">
                <a:tc>
                  <a:txBody>
                    <a:bodyPr/>
                    <a:lstStyle/>
                    <a:p>
                      <a:pPr marL="566928" marR="557784" algn="ctr" fontAlgn="t">
                        <a:spcBef>
                          <a:spcPts val="405"/>
                        </a:spcBef>
                        <a:spcAft>
                          <a:spcPts val="0"/>
                        </a:spcAft>
                      </a:pPr>
                      <a:r>
                        <a:rPr lang="en-US" sz="2200" b="0"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2001/2017</a:t>
                      </a:r>
                      <a:endParaRPr lang="en-US" sz="2000" b="0" i="0" u="none" strike="noStrike">
                        <a:effectLst/>
                        <a:latin typeface="Arial" panose="020B0604020202020204" pitchFamily="34" charset="0"/>
                      </a:endParaRPr>
                    </a:p>
                    <a:p>
                      <a:pPr marL="566928" marR="557784" algn="ctr" fontAlgn="t">
                        <a:spcBef>
                          <a:spcPts val="130"/>
                        </a:spcBef>
                        <a:spcAft>
                          <a:spcPts val="0"/>
                        </a:spcAft>
                      </a:pPr>
                      <a:r>
                        <a:rPr lang="en-US" sz="2200" b="0"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Prior Department Guidance</a:t>
                      </a:r>
                      <a:endParaRPr lang="en-US" sz="2000" b="0" i="0" u="none" strike="noStrike">
                        <a:effectLst/>
                        <a:latin typeface="Arial" panose="020B0604020202020204" pitchFamily="34" charset="0"/>
                      </a:endParaRPr>
                    </a:p>
                  </a:txBody>
                  <a:tcPr marL="10352" marR="10352" marT="10352" marB="0">
                    <a:lnL w="12700" cap="flat" cmpd="sng" algn="ctr">
                      <a:solidFill>
                        <a:srgbClr val="4D5357"/>
                      </a:solidFill>
                      <a:prstDash val="solid"/>
                      <a:round/>
                      <a:headEnd type="none" w="med" len="med"/>
                      <a:tailEnd type="none" w="med" len="med"/>
                    </a:lnL>
                    <a:lnR w="12700" cap="flat" cmpd="sng" algn="ctr">
                      <a:solidFill>
                        <a:srgbClr val="4D5357"/>
                      </a:solidFill>
                      <a:prstDash val="solid"/>
                      <a:round/>
                      <a:headEnd type="none" w="med" len="med"/>
                      <a:tailEnd type="none" w="med" len="med"/>
                    </a:lnR>
                    <a:lnT w="12700" cap="flat" cmpd="sng" algn="ctr">
                      <a:solidFill>
                        <a:srgbClr val="4D5357"/>
                      </a:solidFill>
                      <a:prstDash val="solid"/>
                      <a:round/>
                      <a:headEnd type="none" w="med" len="med"/>
                      <a:tailEnd type="none" w="med" len="med"/>
                    </a:lnT>
                    <a:lnB w="12700" cap="flat" cmpd="sng" algn="ctr">
                      <a:solidFill>
                        <a:srgbClr val="4D5357"/>
                      </a:solidFill>
                      <a:prstDash val="solid"/>
                      <a:round/>
                      <a:headEnd type="none" w="med" len="med"/>
                      <a:tailEnd type="none" w="med" len="med"/>
                    </a:lnB>
                    <a:solidFill>
                      <a:srgbClr val="F2F2F2"/>
                    </a:solidFill>
                  </a:tcPr>
                </a:tc>
                <a:tc>
                  <a:txBody>
                    <a:bodyPr/>
                    <a:lstStyle/>
                    <a:p>
                      <a:pPr marL="1188720" marR="0" algn="l" fontAlgn="t">
                        <a:spcBef>
                          <a:spcPts val="405"/>
                        </a:spcBef>
                        <a:spcAft>
                          <a:spcPts val="0"/>
                        </a:spcAft>
                      </a:pPr>
                      <a:r>
                        <a:rPr lang="en-US" sz="2200" b="0" i="0" u="none" strike="noStrike" dirty="0">
                          <a:solidFill>
                            <a:srgbClr val="4D5357"/>
                          </a:solidFill>
                          <a:effectLst/>
                          <a:latin typeface="Georgia" panose="02040502050405020303" pitchFamily="18" charset="0"/>
                          <a:ea typeface="Georgia" panose="02040502050405020303" pitchFamily="18" charset="0"/>
                          <a:cs typeface="Georgia" panose="02040502050405020303" pitchFamily="18" charset="0"/>
                        </a:rPr>
                        <a:t>New Regulations</a:t>
                      </a:r>
                      <a:endParaRPr lang="en-US" sz="2000" b="0" i="0" u="none" strike="noStrike" dirty="0">
                        <a:effectLst/>
                        <a:latin typeface="Arial" panose="020B0604020202020204" pitchFamily="34" charset="0"/>
                      </a:endParaRPr>
                    </a:p>
                  </a:txBody>
                  <a:tcPr marL="10352" marR="10352" marT="10352" marB="0">
                    <a:lnL w="12700" cap="flat" cmpd="sng" algn="ctr">
                      <a:solidFill>
                        <a:srgbClr val="4D5357"/>
                      </a:solidFill>
                      <a:prstDash val="solid"/>
                      <a:round/>
                      <a:headEnd type="none" w="med" len="med"/>
                      <a:tailEnd type="none" w="med" len="med"/>
                    </a:lnL>
                    <a:lnR w="12700" cap="flat" cmpd="sng" algn="ctr">
                      <a:solidFill>
                        <a:srgbClr val="4D5357"/>
                      </a:solidFill>
                      <a:prstDash val="solid"/>
                      <a:round/>
                      <a:headEnd type="none" w="med" len="med"/>
                      <a:tailEnd type="none" w="med" len="med"/>
                    </a:lnR>
                    <a:lnT w="12700" cap="flat" cmpd="sng" algn="ctr">
                      <a:solidFill>
                        <a:srgbClr val="4D5357"/>
                      </a:solidFill>
                      <a:prstDash val="solid"/>
                      <a:round/>
                      <a:headEnd type="none" w="med" len="med"/>
                      <a:tailEnd type="none" w="med" len="med"/>
                    </a:lnT>
                    <a:lnB w="12700" cap="flat" cmpd="sng" algn="ctr">
                      <a:solidFill>
                        <a:srgbClr val="4D5357"/>
                      </a:solidFill>
                      <a:prstDash val="solid"/>
                      <a:round/>
                      <a:headEnd type="none" w="med" len="med"/>
                      <a:tailEnd type="none" w="med" len="med"/>
                    </a:lnB>
                    <a:solidFill>
                      <a:srgbClr val="F2F2F2"/>
                    </a:solidFill>
                  </a:tcPr>
                </a:tc>
                <a:extLst>
                  <a:ext uri="{0D108BD9-81ED-4DB2-BD59-A6C34878D82A}">
                    <a16:rowId xmlns:a16="http://schemas.microsoft.com/office/drawing/2014/main" val="1996503521"/>
                  </a:ext>
                </a:extLst>
              </a:tr>
              <a:tr h="1441440">
                <a:tc>
                  <a:txBody>
                    <a:bodyPr/>
                    <a:lstStyle/>
                    <a:p>
                      <a:pPr marL="91440" marR="118872" algn="l" fontAlgn="t">
                        <a:lnSpc>
                          <a:spcPct val="105000"/>
                        </a:lnSpc>
                        <a:spcBef>
                          <a:spcPts val="390"/>
                        </a:spcBef>
                        <a:spcAft>
                          <a:spcPts val="0"/>
                        </a:spcAft>
                      </a:pPr>
                      <a:r>
                        <a:rPr lang="en-US" sz="1700" b="0"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It may be appropriate for a school to take </a:t>
                      </a:r>
                      <a:r>
                        <a:rPr lang="en-US" sz="1700" b="1"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interim measures </a:t>
                      </a:r>
                      <a:r>
                        <a:rPr lang="en-US" sz="1700" b="0"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during the investigation of a complaint</a:t>
                      </a:r>
                      <a:endParaRPr lang="en-US" sz="2000" b="0" i="0" u="none" strike="noStrike">
                        <a:effectLst/>
                        <a:latin typeface="Arial" panose="020B0604020202020204" pitchFamily="34" charset="0"/>
                      </a:endParaRPr>
                    </a:p>
                  </a:txBody>
                  <a:tcPr marL="10352" marR="10352" marT="10352" marB="0">
                    <a:lnL w="12700" cap="flat" cmpd="sng" algn="ctr">
                      <a:solidFill>
                        <a:srgbClr val="4D5357"/>
                      </a:solidFill>
                      <a:prstDash val="solid"/>
                      <a:round/>
                      <a:headEnd type="none" w="med" len="med"/>
                      <a:tailEnd type="none" w="med" len="med"/>
                    </a:lnL>
                    <a:lnR w="12700" cap="flat" cmpd="sng" algn="ctr">
                      <a:solidFill>
                        <a:srgbClr val="4D5357"/>
                      </a:solidFill>
                      <a:prstDash val="solid"/>
                      <a:round/>
                      <a:headEnd type="none" w="med" len="med"/>
                      <a:tailEnd type="none" w="med" len="med"/>
                    </a:lnR>
                    <a:lnT w="12700" cap="flat" cmpd="sng" algn="ctr">
                      <a:solidFill>
                        <a:srgbClr val="4D5357"/>
                      </a:solidFill>
                      <a:prstDash val="solid"/>
                      <a:round/>
                      <a:headEnd type="none" w="med" len="med"/>
                      <a:tailEnd type="none" w="med" len="med"/>
                    </a:lnT>
                    <a:lnB w="12700" cap="flat" cmpd="sng" algn="ctr">
                      <a:solidFill>
                        <a:srgbClr val="4D5357"/>
                      </a:solidFill>
                      <a:prstDash val="solid"/>
                      <a:round/>
                      <a:headEnd type="none" w="med" len="med"/>
                      <a:tailEnd type="none" w="med" len="med"/>
                    </a:lnB>
                  </a:tcPr>
                </a:tc>
                <a:tc>
                  <a:txBody>
                    <a:bodyPr/>
                    <a:lstStyle/>
                    <a:p>
                      <a:pPr marL="91440" marR="173736" algn="l" fontAlgn="t">
                        <a:lnSpc>
                          <a:spcPct val="105000"/>
                        </a:lnSpc>
                        <a:spcBef>
                          <a:spcPts val="390"/>
                        </a:spcBef>
                        <a:spcAft>
                          <a:spcPts val="0"/>
                        </a:spcAft>
                      </a:pPr>
                      <a:r>
                        <a:rPr lang="en-US" sz="1700" b="1" i="0" u="none" strike="noStrike" dirty="0">
                          <a:solidFill>
                            <a:srgbClr val="4D5357"/>
                          </a:solidFill>
                          <a:effectLst/>
                          <a:latin typeface="Georgia" panose="02040502050405020303" pitchFamily="18" charset="0"/>
                          <a:ea typeface="Georgia" panose="02040502050405020303" pitchFamily="18" charset="0"/>
                          <a:cs typeface="Georgia" panose="02040502050405020303" pitchFamily="18" charset="0"/>
                        </a:rPr>
                        <a:t>Supportive measures </a:t>
                      </a:r>
                      <a:r>
                        <a:rPr lang="en-US" sz="1700" b="0" i="0" u="none" strike="noStrike" dirty="0">
                          <a:solidFill>
                            <a:srgbClr val="4D5357"/>
                          </a:solidFill>
                          <a:effectLst/>
                          <a:latin typeface="Georgia" panose="02040502050405020303" pitchFamily="18" charset="0"/>
                          <a:ea typeface="Georgia" panose="02040502050405020303" pitchFamily="18" charset="0"/>
                          <a:cs typeface="Georgia" panose="02040502050405020303" pitchFamily="18" charset="0"/>
                        </a:rPr>
                        <a:t>must be offered once a school has actual knowledge of sexual harassment allegations</a:t>
                      </a:r>
                      <a:endParaRPr lang="en-US" sz="2000" b="0" i="0" u="none" strike="noStrike" dirty="0">
                        <a:effectLst/>
                        <a:latin typeface="Arial" panose="020B0604020202020204" pitchFamily="34" charset="0"/>
                      </a:endParaRPr>
                    </a:p>
                  </a:txBody>
                  <a:tcPr marL="10352" marR="10352" marT="10352" marB="0">
                    <a:lnL w="12700" cap="flat" cmpd="sng" algn="ctr">
                      <a:solidFill>
                        <a:srgbClr val="4D5357"/>
                      </a:solidFill>
                      <a:prstDash val="solid"/>
                      <a:round/>
                      <a:headEnd type="none" w="med" len="med"/>
                      <a:tailEnd type="none" w="med" len="med"/>
                    </a:lnL>
                    <a:lnR w="12700" cap="flat" cmpd="sng" algn="ctr">
                      <a:solidFill>
                        <a:srgbClr val="4D5357"/>
                      </a:solidFill>
                      <a:prstDash val="solid"/>
                      <a:round/>
                      <a:headEnd type="none" w="med" len="med"/>
                      <a:tailEnd type="none" w="med" len="med"/>
                    </a:lnR>
                    <a:lnT w="12700" cap="flat" cmpd="sng" algn="ctr">
                      <a:solidFill>
                        <a:srgbClr val="4D5357"/>
                      </a:solidFill>
                      <a:prstDash val="solid"/>
                      <a:round/>
                      <a:headEnd type="none" w="med" len="med"/>
                      <a:tailEnd type="none" w="med" len="med"/>
                    </a:lnT>
                    <a:lnB w="12700" cap="flat" cmpd="sng" algn="ctr">
                      <a:solidFill>
                        <a:srgbClr val="4D5357"/>
                      </a:solidFill>
                      <a:prstDash val="solid"/>
                      <a:round/>
                      <a:headEnd type="none" w="med" len="med"/>
                      <a:tailEnd type="none" w="med" len="med"/>
                    </a:lnB>
                  </a:tcPr>
                </a:tc>
                <a:extLst>
                  <a:ext uri="{0D108BD9-81ED-4DB2-BD59-A6C34878D82A}">
                    <a16:rowId xmlns:a16="http://schemas.microsoft.com/office/drawing/2014/main" val="2270961204"/>
                  </a:ext>
                </a:extLst>
              </a:tr>
              <a:tr h="1163173">
                <a:tc>
                  <a:txBody>
                    <a:bodyPr/>
                    <a:lstStyle/>
                    <a:p>
                      <a:pPr marL="91440" marR="182880" algn="l" fontAlgn="t">
                        <a:lnSpc>
                          <a:spcPct val="105000"/>
                        </a:lnSpc>
                        <a:spcBef>
                          <a:spcPts val="390"/>
                        </a:spcBef>
                        <a:spcAft>
                          <a:spcPts val="0"/>
                        </a:spcAft>
                      </a:pPr>
                      <a:r>
                        <a:rPr lang="en-US" sz="1700" b="0"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Decision-maker </a:t>
                      </a:r>
                      <a:r>
                        <a:rPr lang="en-US" sz="1700" b="1"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can </a:t>
                      </a:r>
                      <a:r>
                        <a:rPr lang="en-US" sz="1700" b="0"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be same person as Title IX Coordinator or Investigator</a:t>
                      </a:r>
                      <a:endParaRPr lang="en-US" sz="2000" b="0" i="0" u="none" strike="noStrike">
                        <a:effectLst/>
                        <a:latin typeface="Arial" panose="020B0604020202020204" pitchFamily="34" charset="0"/>
                      </a:endParaRPr>
                    </a:p>
                  </a:txBody>
                  <a:tcPr marL="10352" marR="10352" marT="10352" marB="0">
                    <a:lnL w="12700" cap="flat" cmpd="sng" algn="ctr">
                      <a:solidFill>
                        <a:srgbClr val="4D5357"/>
                      </a:solidFill>
                      <a:prstDash val="solid"/>
                      <a:round/>
                      <a:headEnd type="none" w="med" len="med"/>
                      <a:tailEnd type="none" w="med" len="med"/>
                    </a:lnL>
                    <a:lnR w="12700" cap="flat" cmpd="sng" algn="ctr">
                      <a:solidFill>
                        <a:srgbClr val="4D5357"/>
                      </a:solidFill>
                      <a:prstDash val="solid"/>
                      <a:round/>
                      <a:headEnd type="none" w="med" len="med"/>
                      <a:tailEnd type="none" w="med" len="med"/>
                    </a:lnR>
                    <a:lnT w="12700" cap="flat" cmpd="sng" algn="ctr">
                      <a:solidFill>
                        <a:srgbClr val="4D5357"/>
                      </a:solidFill>
                      <a:prstDash val="solid"/>
                      <a:round/>
                      <a:headEnd type="none" w="med" len="med"/>
                      <a:tailEnd type="none" w="med" len="med"/>
                    </a:lnT>
                    <a:lnB w="12700" cap="flat" cmpd="sng" algn="ctr">
                      <a:solidFill>
                        <a:srgbClr val="4D5357"/>
                      </a:solidFill>
                      <a:prstDash val="solid"/>
                      <a:round/>
                      <a:headEnd type="none" w="med" len="med"/>
                      <a:tailEnd type="none" w="med" len="med"/>
                    </a:lnB>
                  </a:tcPr>
                </a:tc>
                <a:tc>
                  <a:txBody>
                    <a:bodyPr/>
                    <a:lstStyle/>
                    <a:p>
                      <a:pPr marL="91440" marR="292608" algn="l" fontAlgn="t">
                        <a:lnSpc>
                          <a:spcPct val="105000"/>
                        </a:lnSpc>
                        <a:spcBef>
                          <a:spcPts val="390"/>
                        </a:spcBef>
                        <a:spcAft>
                          <a:spcPts val="0"/>
                        </a:spcAft>
                      </a:pPr>
                      <a:r>
                        <a:rPr lang="en-US" sz="1700" b="0"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Decision-maker </a:t>
                      </a:r>
                      <a:r>
                        <a:rPr lang="en-US" sz="1700" b="1"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cannot </a:t>
                      </a:r>
                      <a:r>
                        <a:rPr lang="en-US" sz="1700" b="0"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be same person as Title IX Coordinator or Investigator</a:t>
                      </a:r>
                      <a:endParaRPr lang="en-US" sz="2000" b="0" i="0" u="none" strike="noStrike">
                        <a:effectLst/>
                        <a:latin typeface="Arial" panose="020B0604020202020204" pitchFamily="34" charset="0"/>
                      </a:endParaRPr>
                    </a:p>
                  </a:txBody>
                  <a:tcPr marL="10352" marR="10352" marT="10352" marB="0">
                    <a:lnL w="12700" cap="flat" cmpd="sng" algn="ctr">
                      <a:solidFill>
                        <a:srgbClr val="4D5357"/>
                      </a:solidFill>
                      <a:prstDash val="solid"/>
                      <a:round/>
                      <a:headEnd type="none" w="med" len="med"/>
                      <a:tailEnd type="none" w="med" len="med"/>
                    </a:lnL>
                    <a:lnR w="12700" cap="flat" cmpd="sng" algn="ctr">
                      <a:solidFill>
                        <a:srgbClr val="4D5357"/>
                      </a:solidFill>
                      <a:prstDash val="solid"/>
                      <a:round/>
                      <a:headEnd type="none" w="med" len="med"/>
                      <a:tailEnd type="none" w="med" len="med"/>
                    </a:lnR>
                    <a:lnT w="12700" cap="flat" cmpd="sng" algn="ctr">
                      <a:solidFill>
                        <a:srgbClr val="4D5357"/>
                      </a:solidFill>
                      <a:prstDash val="solid"/>
                      <a:round/>
                      <a:headEnd type="none" w="med" len="med"/>
                      <a:tailEnd type="none" w="med" len="med"/>
                    </a:lnT>
                    <a:lnB w="12700" cap="flat" cmpd="sng" algn="ctr">
                      <a:solidFill>
                        <a:srgbClr val="4D5357"/>
                      </a:solidFill>
                      <a:prstDash val="solid"/>
                      <a:round/>
                      <a:headEnd type="none" w="med" len="med"/>
                      <a:tailEnd type="none" w="med" len="med"/>
                    </a:lnB>
                  </a:tcPr>
                </a:tc>
                <a:extLst>
                  <a:ext uri="{0D108BD9-81ED-4DB2-BD59-A6C34878D82A}">
                    <a16:rowId xmlns:a16="http://schemas.microsoft.com/office/drawing/2014/main" val="3844037764"/>
                  </a:ext>
                </a:extLst>
              </a:tr>
              <a:tr h="1163173">
                <a:tc>
                  <a:txBody>
                    <a:bodyPr/>
                    <a:lstStyle/>
                    <a:p>
                      <a:pPr marL="91440" marR="603504" algn="l" fontAlgn="t">
                        <a:lnSpc>
                          <a:spcPct val="105000"/>
                        </a:lnSpc>
                        <a:spcBef>
                          <a:spcPts val="390"/>
                        </a:spcBef>
                        <a:spcAft>
                          <a:spcPts val="0"/>
                        </a:spcAft>
                      </a:pPr>
                      <a:r>
                        <a:rPr lang="en-US" sz="1700" b="0"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A school </a:t>
                      </a:r>
                      <a:r>
                        <a:rPr lang="en-US" sz="1700" b="1"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may </a:t>
                      </a:r>
                      <a:r>
                        <a:rPr lang="en-US" sz="1700" b="0" i="0" u="none" strike="noStrike">
                          <a:solidFill>
                            <a:srgbClr val="4D5357"/>
                          </a:solidFill>
                          <a:effectLst/>
                          <a:latin typeface="Georgia" panose="02040502050405020303" pitchFamily="18" charset="0"/>
                          <a:ea typeface="Georgia" panose="02040502050405020303" pitchFamily="18" charset="0"/>
                          <a:cs typeface="Georgia" panose="02040502050405020303" pitchFamily="18" charset="0"/>
                        </a:rPr>
                        <a:t>offer the right to appeal a responsibility determination</a:t>
                      </a:r>
                      <a:endParaRPr lang="en-US" sz="2000" b="0" i="0" u="none" strike="noStrike">
                        <a:effectLst/>
                        <a:latin typeface="Arial" panose="020B0604020202020204" pitchFamily="34" charset="0"/>
                      </a:endParaRPr>
                    </a:p>
                  </a:txBody>
                  <a:tcPr marL="10352" marR="10352" marT="10352" marB="0">
                    <a:lnL w="12700" cap="flat" cmpd="sng" algn="ctr">
                      <a:solidFill>
                        <a:srgbClr val="4D5357"/>
                      </a:solidFill>
                      <a:prstDash val="solid"/>
                      <a:round/>
                      <a:headEnd type="none" w="med" len="med"/>
                      <a:tailEnd type="none" w="med" len="med"/>
                    </a:lnL>
                    <a:lnR w="12700" cap="flat" cmpd="sng" algn="ctr">
                      <a:solidFill>
                        <a:srgbClr val="4D5357"/>
                      </a:solidFill>
                      <a:prstDash val="solid"/>
                      <a:round/>
                      <a:headEnd type="none" w="med" len="med"/>
                      <a:tailEnd type="none" w="med" len="med"/>
                    </a:lnR>
                    <a:lnT w="12700" cap="flat" cmpd="sng" algn="ctr">
                      <a:solidFill>
                        <a:srgbClr val="4D5357"/>
                      </a:solidFill>
                      <a:prstDash val="solid"/>
                      <a:round/>
                      <a:headEnd type="none" w="med" len="med"/>
                      <a:tailEnd type="none" w="med" len="med"/>
                    </a:lnT>
                    <a:lnB w="12700" cap="flat" cmpd="sng" algn="ctr">
                      <a:solidFill>
                        <a:srgbClr val="4D5357"/>
                      </a:solidFill>
                      <a:prstDash val="solid"/>
                      <a:round/>
                      <a:headEnd type="none" w="med" len="med"/>
                      <a:tailEnd type="none" w="med" len="med"/>
                    </a:lnB>
                  </a:tcPr>
                </a:tc>
                <a:tc>
                  <a:txBody>
                    <a:bodyPr/>
                    <a:lstStyle/>
                    <a:p>
                      <a:pPr marL="91440" marR="512064" algn="l" fontAlgn="t">
                        <a:lnSpc>
                          <a:spcPct val="105000"/>
                        </a:lnSpc>
                        <a:spcBef>
                          <a:spcPts val="390"/>
                        </a:spcBef>
                        <a:spcAft>
                          <a:spcPts val="0"/>
                        </a:spcAft>
                      </a:pPr>
                      <a:r>
                        <a:rPr lang="en-US" sz="1700" b="0" i="0" u="none" strike="noStrike" dirty="0">
                          <a:solidFill>
                            <a:srgbClr val="4D5357"/>
                          </a:solidFill>
                          <a:effectLst/>
                          <a:latin typeface="Georgia" panose="02040502050405020303" pitchFamily="18" charset="0"/>
                          <a:ea typeface="Georgia" panose="02040502050405020303" pitchFamily="18" charset="0"/>
                          <a:cs typeface="Georgia" panose="02040502050405020303" pitchFamily="18" charset="0"/>
                        </a:rPr>
                        <a:t>A school </a:t>
                      </a:r>
                      <a:r>
                        <a:rPr lang="en-US" sz="1700" b="1" i="0" u="none" strike="noStrike" dirty="0">
                          <a:solidFill>
                            <a:srgbClr val="4D5357"/>
                          </a:solidFill>
                          <a:effectLst/>
                          <a:latin typeface="Georgia" panose="02040502050405020303" pitchFamily="18" charset="0"/>
                          <a:ea typeface="Georgia" panose="02040502050405020303" pitchFamily="18" charset="0"/>
                          <a:cs typeface="Georgia" panose="02040502050405020303" pitchFamily="18" charset="0"/>
                        </a:rPr>
                        <a:t>must </a:t>
                      </a:r>
                      <a:r>
                        <a:rPr lang="en-US" sz="1700" b="0" i="0" u="none" strike="noStrike" dirty="0">
                          <a:solidFill>
                            <a:srgbClr val="4D5357"/>
                          </a:solidFill>
                          <a:effectLst/>
                          <a:latin typeface="Georgia" panose="02040502050405020303" pitchFamily="18" charset="0"/>
                          <a:ea typeface="Georgia" panose="02040502050405020303" pitchFamily="18" charset="0"/>
                          <a:cs typeface="Georgia" panose="02040502050405020303" pitchFamily="18" charset="0"/>
                        </a:rPr>
                        <a:t>offer the right to appeal a responsibility determination</a:t>
                      </a:r>
                      <a:endParaRPr lang="en-US" sz="2000" b="0" i="0" u="none" strike="noStrike" dirty="0">
                        <a:effectLst/>
                        <a:latin typeface="Arial" panose="020B0604020202020204" pitchFamily="34" charset="0"/>
                      </a:endParaRPr>
                    </a:p>
                  </a:txBody>
                  <a:tcPr marL="10352" marR="10352" marT="10352" marB="0">
                    <a:lnL w="12700" cap="flat" cmpd="sng" algn="ctr">
                      <a:solidFill>
                        <a:srgbClr val="4D5357"/>
                      </a:solidFill>
                      <a:prstDash val="solid"/>
                      <a:round/>
                      <a:headEnd type="none" w="med" len="med"/>
                      <a:tailEnd type="none" w="med" len="med"/>
                    </a:lnL>
                    <a:lnR w="12700" cap="flat" cmpd="sng" algn="ctr">
                      <a:solidFill>
                        <a:srgbClr val="4D5357"/>
                      </a:solidFill>
                      <a:prstDash val="solid"/>
                      <a:round/>
                      <a:headEnd type="none" w="med" len="med"/>
                      <a:tailEnd type="none" w="med" len="med"/>
                    </a:lnR>
                    <a:lnT w="12700" cap="flat" cmpd="sng" algn="ctr">
                      <a:solidFill>
                        <a:srgbClr val="4D5357"/>
                      </a:solidFill>
                      <a:prstDash val="solid"/>
                      <a:round/>
                      <a:headEnd type="none" w="med" len="med"/>
                      <a:tailEnd type="none" w="med" len="med"/>
                    </a:lnT>
                    <a:lnB w="12700" cap="flat" cmpd="sng" algn="ctr">
                      <a:solidFill>
                        <a:srgbClr val="4D5357"/>
                      </a:solidFill>
                      <a:prstDash val="solid"/>
                      <a:round/>
                      <a:headEnd type="none" w="med" len="med"/>
                      <a:tailEnd type="none" w="med" len="med"/>
                    </a:lnB>
                  </a:tcPr>
                </a:tc>
                <a:extLst>
                  <a:ext uri="{0D108BD9-81ED-4DB2-BD59-A6C34878D82A}">
                    <a16:rowId xmlns:a16="http://schemas.microsoft.com/office/drawing/2014/main" val="916517448"/>
                  </a:ext>
                </a:extLst>
              </a:tr>
            </a:tbl>
          </a:graphicData>
        </a:graphic>
      </p:graphicFrame>
      <p:sp>
        <p:nvSpPr>
          <p:cNvPr id="3" name="Footer Placeholder 2">
            <a:extLst>
              <a:ext uri="{FF2B5EF4-FFF2-40B4-BE49-F238E27FC236}">
                <a16:creationId xmlns:a16="http://schemas.microsoft.com/office/drawing/2014/main" id="{CACD9E8B-585C-B348-B251-23A8D3B8608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371550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ED7A-E4C6-B64A-A9A5-B730BFBAFF7E}"/>
              </a:ext>
            </a:extLst>
          </p:cNvPr>
          <p:cNvSpPr>
            <a:spLocks noGrp="1"/>
          </p:cNvSpPr>
          <p:nvPr>
            <p:ph type="title"/>
          </p:nvPr>
        </p:nvSpPr>
        <p:spPr/>
        <p:txBody>
          <a:bodyPr/>
          <a:lstStyle/>
          <a:p>
            <a:r>
              <a:rPr lang="en-US" dirty="0"/>
              <a:t>Professional Development Requirements</a:t>
            </a:r>
          </a:p>
        </p:txBody>
      </p:sp>
      <p:sp>
        <p:nvSpPr>
          <p:cNvPr id="3" name="Content Placeholder 2">
            <a:extLst>
              <a:ext uri="{FF2B5EF4-FFF2-40B4-BE49-F238E27FC236}">
                <a16:creationId xmlns:a16="http://schemas.microsoft.com/office/drawing/2014/main" id="{E0A86E75-2A5D-2145-8C5F-1BF2574B3018}"/>
              </a:ext>
            </a:extLst>
          </p:cNvPr>
          <p:cNvSpPr>
            <a:spLocks noGrp="1"/>
          </p:cNvSpPr>
          <p:nvPr>
            <p:ph idx="1"/>
          </p:nvPr>
        </p:nvSpPr>
        <p:spPr/>
        <p:txBody>
          <a:bodyPr>
            <a:normAutofit fontScale="92500"/>
          </a:bodyPr>
          <a:lstStyle/>
          <a:p>
            <a:pPr lvl="0"/>
            <a:r>
              <a:rPr lang="en-US" sz="2800" dirty="0"/>
              <a:t>A district must provide professional development to individuals designated as a Title IX Coordinator, Investigator, Decision-maker, or Facilitator of an informal resolution process.</a:t>
            </a:r>
          </a:p>
          <a:p>
            <a:pPr lvl="0"/>
            <a:r>
              <a:rPr lang="en-US" sz="2800" dirty="0"/>
              <a:t>Training materials must be made publicly available via district website.</a:t>
            </a:r>
          </a:p>
          <a:p>
            <a:pPr lvl="0"/>
            <a:r>
              <a:rPr lang="en-US" sz="2800" dirty="0"/>
              <a:t>As good practice, the district should also provide professional development to other employees who are not part of the core Title IX team.</a:t>
            </a:r>
          </a:p>
          <a:p>
            <a:endParaRPr lang="en-US" dirty="0"/>
          </a:p>
        </p:txBody>
      </p:sp>
      <p:sp>
        <p:nvSpPr>
          <p:cNvPr id="4" name="Footer Placeholder 3">
            <a:extLst>
              <a:ext uri="{FF2B5EF4-FFF2-40B4-BE49-F238E27FC236}">
                <a16:creationId xmlns:a16="http://schemas.microsoft.com/office/drawing/2014/main" id="{7D7DE8EC-C41F-5B48-B366-75D5AD3D5DB9}"/>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58877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ED7A-E4C6-B64A-A9A5-B730BFBAFF7E}"/>
              </a:ext>
            </a:extLst>
          </p:cNvPr>
          <p:cNvSpPr>
            <a:spLocks noGrp="1"/>
          </p:cNvSpPr>
          <p:nvPr>
            <p:ph type="title"/>
          </p:nvPr>
        </p:nvSpPr>
        <p:spPr/>
        <p:txBody>
          <a:bodyPr/>
          <a:lstStyle/>
          <a:p>
            <a:r>
              <a:rPr lang="en-US" dirty="0"/>
              <a:t>Professional Development Requirements</a:t>
            </a:r>
          </a:p>
        </p:txBody>
      </p:sp>
      <p:sp>
        <p:nvSpPr>
          <p:cNvPr id="3" name="Content Placeholder 2">
            <a:extLst>
              <a:ext uri="{FF2B5EF4-FFF2-40B4-BE49-F238E27FC236}">
                <a16:creationId xmlns:a16="http://schemas.microsoft.com/office/drawing/2014/main" id="{E0A86E75-2A5D-2145-8C5F-1BF2574B3018}"/>
              </a:ext>
            </a:extLst>
          </p:cNvPr>
          <p:cNvSpPr>
            <a:spLocks noGrp="1"/>
          </p:cNvSpPr>
          <p:nvPr>
            <p:ph idx="1"/>
          </p:nvPr>
        </p:nvSpPr>
        <p:spPr/>
        <p:txBody>
          <a:bodyPr>
            <a:normAutofit fontScale="92500" lnSpcReduction="20000"/>
          </a:bodyPr>
          <a:lstStyle/>
          <a:p>
            <a:pPr lvl="0"/>
            <a:r>
              <a:rPr lang="en-US" dirty="0"/>
              <a:t>Required professional development topics for individuals designated as a Title IX Coordinator, Investigator, Decision-maker, or Facilitator of an informal resolution process include:</a:t>
            </a:r>
            <a:endParaRPr lang="en-US" sz="1200" dirty="0"/>
          </a:p>
          <a:p>
            <a:pPr lvl="1"/>
            <a:r>
              <a:rPr lang="en-US" dirty="0"/>
              <a:t>Definition of sexual harassment.</a:t>
            </a:r>
            <a:endParaRPr lang="en-US" sz="1400" dirty="0"/>
          </a:p>
          <a:p>
            <a:pPr lvl="1"/>
            <a:r>
              <a:rPr lang="en-US" dirty="0"/>
              <a:t>Scope of the school district’s education program or activity.</a:t>
            </a:r>
            <a:endParaRPr lang="en-US" sz="1400" dirty="0"/>
          </a:p>
          <a:p>
            <a:pPr lvl="1"/>
            <a:r>
              <a:rPr lang="en-US" dirty="0"/>
              <a:t>How to conduct an investigation and grievance process.</a:t>
            </a:r>
            <a:endParaRPr lang="en-US" sz="1400" dirty="0"/>
          </a:p>
          <a:p>
            <a:pPr lvl="1"/>
            <a:r>
              <a:rPr lang="en-US" dirty="0"/>
              <a:t>How to serve impartially, including by avoiding prejudgment of the facts at issue, conflicts of interest, and bias.</a:t>
            </a:r>
            <a:endParaRPr lang="en-US" sz="1400" dirty="0"/>
          </a:p>
          <a:p>
            <a:pPr lvl="1"/>
            <a:r>
              <a:rPr lang="en-US" dirty="0"/>
              <a:t>Relevance determinations, both for questions and evidence, and for information to be included in investigative report.</a:t>
            </a:r>
            <a:endParaRPr lang="en-US" sz="1400" dirty="0"/>
          </a:p>
          <a:p>
            <a:endParaRPr lang="en-US" dirty="0"/>
          </a:p>
        </p:txBody>
      </p:sp>
      <p:sp>
        <p:nvSpPr>
          <p:cNvPr id="4" name="Footer Placeholder 3">
            <a:extLst>
              <a:ext uri="{FF2B5EF4-FFF2-40B4-BE49-F238E27FC236}">
                <a16:creationId xmlns:a16="http://schemas.microsoft.com/office/drawing/2014/main" id="{2E25880A-AA42-3F4F-96E6-13857BE89598}"/>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740251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ED7A-E4C6-B64A-A9A5-B730BFBAFF7E}"/>
              </a:ext>
            </a:extLst>
          </p:cNvPr>
          <p:cNvSpPr>
            <a:spLocks noGrp="1"/>
          </p:cNvSpPr>
          <p:nvPr>
            <p:ph type="title"/>
          </p:nvPr>
        </p:nvSpPr>
        <p:spPr/>
        <p:txBody>
          <a:bodyPr/>
          <a:lstStyle/>
          <a:p>
            <a:r>
              <a:rPr lang="en-US" dirty="0"/>
              <a:t>Recordkeeping Requirements</a:t>
            </a:r>
          </a:p>
        </p:txBody>
      </p:sp>
      <p:sp>
        <p:nvSpPr>
          <p:cNvPr id="3" name="Content Placeholder 2">
            <a:extLst>
              <a:ext uri="{FF2B5EF4-FFF2-40B4-BE49-F238E27FC236}">
                <a16:creationId xmlns:a16="http://schemas.microsoft.com/office/drawing/2014/main" id="{E0A86E75-2A5D-2145-8C5F-1BF2574B3018}"/>
              </a:ext>
            </a:extLst>
          </p:cNvPr>
          <p:cNvSpPr>
            <a:spLocks noGrp="1"/>
          </p:cNvSpPr>
          <p:nvPr>
            <p:ph idx="1"/>
          </p:nvPr>
        </p:nvSpPr>
        <p:spPr/>
        <p:txBody>
          <a:bodyPr>
            <a:normAutofit lnSpcReduction="10000"/>
          </a:bodyPr>
          <a:lstStyle/>
          <a:p>
            <a:r>
              <a:rPr lang="en-US" dirty="0"/>
              <a:t>A district must maintain certain records for a seven-year period. Examples of required recordkeeping include:</a:t>
            </a:r>
          </a:p>
          <a:p>
            <a:pPr lvl="0"/>
            <a:r>
              <a:rPr lang="en-US" dirty="0"/>
              <a:t>Investigation, appeal, and informal resolution records.</a:t>
            </a:r>
            <a:endParaRPr lang="en-US" sz="1200" dirty="0"/>
          </a:p>
          <a:p>
            <a:pPr lvl="0"/>
            <a:r>
              <a:rPr lang="en-US" dirty="0"/>
              <a:t>Records of any actions – including any supportive measures – taken in response to a report of formal complaint of sexual harassment.</a:t>
            </a:r>
            <a:endParaRPr lang="en-US" sz="1200" dirty="0"/>
          </a:p>
          <a:p>
            <a:pPr lvl="1"/>
            <a:r>
              <a:rPr lang="en-US" dirty="0"/>
              <a:t>Among other things, the school must document why its response was not deliberately indifferent or “clearly unreasonable in light of the known facts”.</a:t>
            </a:r>
            <a:endParaRPr lang="en-US" sz="1400" dirty="0"/>
          </a:p>
          <a:p>
            <a:pPr lvl="0"/>
            <a:r>
              <a:rPr lang="en-US" dirty="0"/>
              <a:t>Records of professional development training materials.</a:t>
            </a:r>
            <a:endParaRPr lang="en-US" sz="1200" dirty="0"/>
          </a:p>
        </p:txBody>
      </p:sp>
      <p:sp>
        <p:nvSpPr>
          <p:cNvPr id="4" name="Footer Placeholder 3">
            <a:extLst>
              <a:ext uri="{FF2B5EF4-FFF2-40B4-BE49-F238E27FC236}">
                <a16:creationId xmlns:a16="http://schemas.microsoft.com/office/drawing/2014/main" id="{CB376AA8-6680-694C-ADF3-34FEFDF8C85D}"/>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53956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39D9-3B99-6447-9A6D-EE2A78AE5086}"/>
              </a:ext>
            </a:extLst>
          </p:cNvPr>
          <p:cNvSpPr>
            <a:spLocks noGrp="1"/>
          </p:cNvSpPr>
          <p:nvPr>
            <p:ph type="title"/>
          </p:nvPr>
        </p:nvSpPr>
        <p:spPr>
          <a:xfrm>
            <a:off x="1295402" y="982132"/>
            <a:ext cx="9601196" cy="1303867"/>
          </a:xfrm>
        </p:spPr>
        <p:txBody>
          <a:bodyPr>
            <a:normAutofit/>
          </a:bodyPr>
          <a:lstStyle/>
          <a:p>
            <a:pPr>
              <a:lnSpc>
                <a:spcPct val="90000"/>
              </a:lnSpc>
            </a:pPr>
            <a:r>
              <a:rPr lang="en-US" sz="4100" dirty="0">
                <a:solidFill>
                  <a:srgbClr val="262626"/>
                </a:solidFill>
              </a:rPr>
              <a:t>THINK ABOUT IT: Professional development, recordkeeping</a:t>
            </a:r>
          </a:p>
        </p:txBody>
      </p:sp>
      <p:sp>
        <p:nvSpPr>
          <p:cNvPr id="3" name="Content Placeholder 2">
            <a:extLst>
              <a:ext uri="{FF2B5EF4-FFF2-40B4-BE49-F238E27FC236}">
                <a16:creationId xmlns:a16="http://schemas.microsoft.com/office/drawing/2014/main" id="{4F60A08E-E7D4-4040-9092-B3DAB7CAB830}"/>
              </a:ext>
            </a:extLst>
          </p:cNvPr>
          <p:cNvSpPr>
            <a:spLocks noGrp="1"/>
          </p:cNvSpPr>
          <p:nvPr>
            <p:ph idx="1"/>
          </p:nvPr>
        </p:nvSpPr>
        <p:spPr>
          <a:xfrm>
            <a:off x="1295402" y="2556932"/>
            <a:ext cx="6256866" cy="3318936"/>
          </a:xfrm>
        </p:spPr>
        <p:txBody>
          <a:bodyPr>
            <a:normAutofit fontScale="92500" lnSpcReduction="10000"/>
          </a:bodyPr>
          <a:lstStyle/>
          <a:p>
            <a:r>
              <a:rPr lang="en-US" sz="2600" dirty="0"/>
              <a:t>At the district level, how will you:</a:t>
            </a:r>
          </a:p>
          <a:p>
            <a:pPr lvl="1"/>
            <a:r>
              <a:rPr lang="en-US" sz="2200" dirty="0"/>
              <a:t>Create standardized approaches to professional development and recordkeeping practices?</a:t>
            </a:r>
          </a:p>
          <a:p>
            <a:pPr lvl="1"/>
            <a:r>
              <a:rPr lang="en-US" sz="2200" dirty="0"/>
              <a:t>Prepare appropriate professional development materials for the Title IX team?</a:t>
            </a:r>
          </a:p>
          <a:p>
            <a:pPr lvl="1"/>
            <a:r>
              <a:rPr lang="en-US" sz="2200" dirty="0"/>
              <a:t>Ensure that public-facing materials remain accurate and up to date?</a:t>
            </a:r>
          </a:p>
          <a:p>
            <a:pPr lvl="1"/>
            <a:r>
              <a:rPr lang="en-US" sz="2200" dirty="0"/>
              <a:t>Facilitate effective communication between the school district and individual schools?</a:t>
            </a:r>
          </a:p>
          <a:p>
            <a:endParaRPr lang="en-US" sz="1700" dirty="0">
              <a:solidFill>
                <a:srgbClr val="262626"/>
              </a:solidFill>
            </a:endParaRPr>
          </a:p>
        </p:txBody>
      </p:sp>
      <p:pic>
        <p:nvPicPr>
          <p:cNvPr id="7" name="Graphic 6" descr="Schoolhouse">
            <a:extLst>
              <a:ext uri="{FF2B5EF4-FFF2-40B4-BE49-F238E27FC236}">
                <a16:creationId xmlns:a16="http://schemas.microsoft.com/office/drawing/2014/main" id="{DEE89269-EB2B-4FC8-B64D-C119807A21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5026" y="2757636"/>
            <a:ext cx="2739728" cy="2739728"/>
          </a:xfrm>
          <a:prstGeom prst="rect">
            <a:avLst/>
          </a:prstGeom>
          <a:ln w="57150" cmpd="thickThin">
            <a:solidFill>
              <a:srgbClr val="7F7F7F"/>
            </a:solidFill>
            <a:miter lim="800000"/>
          </a:ln>
        </p:spPr>
      </p:pic>
      <p:sp>
        <p:nvSpPr>
          <p:cNvPr id="4" name="Footer Placeholder 3">
            <a:extLst>
              <a:ext uri="{FF2B5EF4-FFF2-40B4-BE49-F238E27FC236}">
                <a16:creationId xmlns:a16="http://schemas.microsoft.com/office/drawing/2014/main" id="{8336F6DA-743A-B242-8801-7E306FA50553}"/>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35188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BC9E2-D7A6-5A47-8AE8-89967F3E0703}"/>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What do the new regulations require?</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3EDF59-509D-7D4A-8BA4-875A9EC0E4FE}"/>
              </a:ext>
            </a:extLst>
          </p:cNvPr>
          <p:cNvSpPr>
            <a:spLocks noGrp="1"/>
          </p:cNvSpPr>
          <p:nvPr>
            <p:ph idx="1"/>
          </p:nvPr>
        </p:nvSpPr>
        <p:spPr>
          <a:xfrm>
            <a:off x="1295401" y="2612256"/>
            <a:ext cx="9601196" cy="3263612"/>
          </a:xfrm>
        </p:spPr>
        <p:txBody>
          <a:bodyPr>
            <a:normAutofit/>
          </a:bodyPr>
          <a:lstStyle/>
          <a:p>
            <a:r>
              <a:rPr lang="en-US" dirty="0"/>
              <a:t>When should schools respond to sexual harassment allegations?</a:t>
            </a:r>
          </a:p>
          <a:p>
            <a:r>
              <a:rPr lang="en-US" dirty="0"/>
              <a:t>How should schools respond to sexual harassment allegations?</a:t>
            </a:r>
          </a:p>
          <a:p>
            <a:r>
              <a:rPr lang="en-US" b="1" dirty="0"/>
              <a:t>What else should schools and districts know?</a:t>
            </a:r>
          </a:p>
          <a:p>
            <a:endParaRPr lang="en-US" dirty="0"/>
          </a:p>
        </p:txBody>
      </p:sp>
      <p:sp>
        <p:nvSpPr>
          <p:cNvPr id="4" name="Footer Placeholder 3">
            <a:extLst>
              <a:ext uri="{FF2B5EF4-FFF2-40B4-BE49-F238E27FC236}">
                <a16:creationId xmlns:a16="http://schemas.microsoft.com/office/drawing/2014/main" id="{2A1A7CAB-1252-AC41-AE3D-85419B503C79}"/>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357023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F342-A94F-0642-8C6D-1FF2B4165160}"/>
              </a:ext>
            </a:extLst>
          </p:cNvPr>
          <p:cNvSpPr>
            <a:spLocks noGrp="1"/>
          </p:cNvSpPr>
          <p:nvPr>
            <p:ph type="title"/>
          </p:nvPr>
        </p:nvSpPr>
        <p:spPr/>
        <p:txBody>
          <a:bodyPr>
            <a:normAutofit fontScale="90000"/>
          </a:bodyPr>
          <a:lstStyle/>
          <a:p>
            <a:r>
              <a:rPr lang="en-US" dirty="0"/>
              <a:t>What else should schools and districts know?</a:t>
            </a:r>
            <a:br>
              <a:rPr lang="en-US" dirty="0"/>
            </a:br>
            <a:r>
              <a:rPr lang="en-US" b="1" dirty="0"/>
              <a:t>Emergency removal and administrative leave</a:t>
            </a:r>
          </a:p>
        </p:txBody>
      </p:sp>
      <p:sp>
        <p:nvSpPr>
          <p:cNvPr id="3" name="Content Placeholder 2">
            <a:extLst>
              <a:ext uri="{FF2B5EF4-FFF2-40B4-BE49-F238E27FC236}">
                <a16:creationId xmlns:a16="http://schemas.microsoft.com/office/drawing/2014/main" id="{BA1C3B4A-A63C-A540-A51C-713C8E0EA7B3}"/>
              </a:ext>
            </a:extLst>
          </p:cNvPr>
          <p:cNvSpPr>
            <a:spLocks noGrp="1"/>
          </p:cNvSpPr>
          <p:nvPr>
            <p:ph idx="1"/>
          </p:nvPr>
        </p:nvSpPr>
        <p:spPr/>
        <p:txBody>
          <a:bodyPr>
            <a:normAutofit fontScale="70000" lnSpcReduction="20000"/>
          </a:bodyPr>
          <a:lstStyle/>
          <a:p>
            <a:r>
              <a:rPr lang="en-US" sz="2800" dirty="0"/>
              <a:t>Generally, a school may not sanction an alleged perpetrator until after the grievance process is carried out. However, the regulations provide exceptions for emergency removal and administrative leave under certain circumstances and in compliance with disability laws.</a:t>
            </a:r>
          </a:p>
          <a:p>
            <a:pPr lvl="1"/>
            <a:r>
              <a:rPr lang="en-US" sz="2900" dirty="0"/>
              <a:t>Emergency removal may occur if the school district has (1) undertaken an individualized safety and risk analysis; (2) determined that an immediate threat to the physical health or safety of a student or other individual arising from the allegations justifies removal; and (3) provided the alleged perpetrator with notice and an opportunity to challenge the decision immediately following the removal.</a:t>
            </a:r>
          </a:p>
          <a:p>
            <a:pPr lvl="0"/>
            <a:r>
              <a:rPr lang="en-US" sz="2800" dirty="0"/>
              <a:t>A school district may place an employee on administrative leave for the duration of the grievance process without having to follow the emergency removal criteria outlined above.</a:t>
            </a:r>
          </a:p>
          <a:p>
            <a:endParaRPr lang="en-US" dirty="0"/>
          </a:p>
        </p:txBody>
      </p:sp>
      <p:sp>
        <p:nvSpPr>
          <p:cNvPr id="4" name="Footer Placeholder 3">
            <a:extLst>
              <a:ext uri="{FF2B5EF4-FFF2-40B4-BE49-F238E27FC236}">
                <a16:creationId xmlns:a16="http://schemas.microsoft.com/office/drawing/2014/main" id="{EE00601D-A172-C14E-8569-02B5BC3175E4}"/>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296464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F342-A94F-0642-8C6D-1FF2B4165160}"/>
              </a:ext>
            </a:extLst>
          </p:cNvPr>
          <p:cNvSpPr>
            <a:spLocks noGrp="1"/>
          </p:cNvSpPr>
          <p:nvPr>
            <p:ph type="title"/>
          </p:nvPr>
        </p:nvSpPr>
        <p:spPr/>
        <p:txBody>
          <a:bodyPr>
            <a:normAutofit fontScale="90000"/>
          </a:bodyPr>
          <a:lstStyle/>
          <a:p>
            <a:r>
              <a:rPr lang="en-US" dirty="0"/>
              <a:t>What else should schools and districts know?</a:t>
            </a:r>
            <a:br>
              <a:rPr lang="en-US" dirty="0"/>
            </a:br>
            <a:r>
              <a:rPr lang="en-US" b="1" dirty="0"/>
              <a:t>Informal resolution process</a:t>
            </a:r>
          </a:p>
        </p:txBody>
      </p:sp>
      <p:sp>
        <p:nvSpPr>
          <p:cNvPr id="3" name="Content Placeholder 2">
            <a:extLst>
              <a:ext uri="{FF2B5EF4-FFF2-40B4-BE49-F238E27FC236}">
                <a16:creationId xmlns:a16="http://schemas.microsoft.com/office/drawing/2014/main" id="{BA1C3B4A-A63C-A540-A51C-713C8E0EA7B3}"/>
              </a:ext>
            </a:extLst>
          </p:cNvPr>
          <p:cNvSpPr>
            <a:spLocks noGrp="1"/>
          </p:cNvSpPr>
          <p:nvPr>
            <p:ph idx="1"/>
          </p:nvPr>
        </p:nvSpPr>
        <p:spPr/>
        <p:txBody>
          <a:bodyPr>
            <a:normAutofit fontScale="70000" lnSpcReduction="20000"/>
          </a:bodyPr>
          <a:lstStyle/>
          <a:p>
            <a:r>
              <a:rPr lang="en-US" dirty="0"/>
              <a:t>Though not required, a district may offer an informal resolution process to involved individuals and their parents/guardians after a formal complaint has been filed.</a:t>
            </a:r>
            <a:endParaRPr lang="en-US" sz="1400" dirty="0"/>
          </a:p>
          <a:p>
            <a:pPr lvl="1"/>
            <a:r>
              <a:rPr lang="en-US" dirty="0"/>
              <a:t>Informal resolution cannot be offered if the alleged perpetrator is an employee.</a:t>
            </a:r>
            <a:endParaRPr lang="en-US" sz="1000" dirty="0"/>
          </a:p>
          <a:p>
            <a:pPr lvl="1"/>
            <a:r>
              <a:rPr lang="en-US" dirty="0"/>
              <a:t>The district must develop and share its procedures for informal resolution.</a:t>
            </a:r>
            <a:endParaRPr lang="en-US" sz="1000" dirty="0"/>
          </a:p>
          <a:p>
            <a:pPr lvl="1"/>
            <a:r>
              <a:rPr lang="en-US" dirty="0"/>
              <a:t>A school must obtain voluntary, written consent from the involved individuals and their parents/guardians to participate in informal resolution after sharing:</a:t>
            </a:r>
            <a:endParaRPr lang="en-US" sz="1000" dirty="0"/>
          </a:p>
          <a:p>
            <a:pPr lvl="2"/>
            <a:r>
              <a:rPr lang="en-US" dirty="0"/>
              <a:t>The allegations.</a:t>
            </a:r>
            <a:endParaRPr lang="en-US" sz="1400" dirty="0"/>
          </a:p>
          <a:p>
            <a:pPr lvl="2"/>
            <a:r>
              <a:rPr lang="en-US" dirty="0"/>
              <a:t>The requirements of the informal resolution process.</a:t>
            </a:r>
            <a:endParaRPr lang="en-US" sz="1400" dirty="0"/>
          </a:p>
          <a:p>
            <a:pPr lvl="2"/>
            <a:r>
              <a:rPr lang="en-US" dirty="0"/>
              <a:t>Any consequences resulting from participation in the informal resolution process (e.g., records that will be maintained or could be shared).</a:t>
            </a:r>
            <a:endParaRPr lang="en-US" sz="1400" dirty="0"/>
          </a:p>
          <a:p>
            <a:pPr lvl="0"/>
            <a:r>
              <a:rPr lang="en-US" dirty="0"/>
              <a:t>Anyone may withdraw from the informal resolution process and resume the grievance process with respect to the formal complaint.</a:t>
            </a:r>
            <a:endParaRPr lang="en-US" sz="1400" dirty="0"/>
          </a:p>
          <a:p>
            <a:endParaRPr lang="en-US" dirty="0"/>
          </a:p>
        </p:txBody>
      </p:sp>
      <p:sp>
        <p:nvSpPr>
          <p:cNvPr id="4" name="Footer Placeholder 3">
            <a:extLst>
              <a:ext uri="{FF2B5EF4-FFF2-40B4-BE49-F238E27FC236}">
                <a16:creationId xmlns:a16="http://schemas.microsoft.com/office/drawing/2014/main" id="{FEF3A77D-0DDD-6B42-8C12-0296C53BF426}"/>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51754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F855-E94F-994A-962F-2D518ED24E10}"/>
              </a:ext>
            </a:extLst>
          </p:cNvPr>
          <p:cNvSpPr>
            <a:spLocks noGrp="1"/>
          </p:cNvSpPr>
          <p:nvPr>
            <p:ph type="title"/>
          </p:nvPr>
        </p:nvSpPr>
        <p:spPr/>
        <p:txBody>
          <a:bodyPr>
            <a:normAutofit fontScale="90000"/>
          </a:bodyPr>
          <a:lstStyle/>
          <a:p>
            <a:r>
              <a:rPr lang="en-US" dirty="0"/>
              <a:t>What are the basic steps outlined in the new regulations?</a:t>
            </a:r>
          </a:p>
        </p:txBody>
      </p:sp>
      <p:sp>
        <p:nvSpPr>
          <p:cNvPr id="3" name="Content Placeholder 2">
            <a:extLst>
              <a:ext uri="{FF2B5EF4-FFF2-40B4-BE49-F238E27FC236}">
                <a16:creationId xmlns:a16="http://schemas.microsoft.com/office/drawing/2014/main" id="{0D919373-13D9-7C4C-8148-CC21AD24429C}"/>
              </a:ext>
            </a:extLst>
          </p:cNvPr>
          <p:cNvSpPr>
            <a:spLocks noGrp="1"/>
          </p:cNvSpPr>
          <p:nvPr>
            <p:ph idx="1"/>
          </p:nvPr>
        </p:nvSpPr>
        <p:spPr/>
        <p:txBody>
          <a:bodyPr>
            <a:normAutofit fontScale="77500" lnSpcReduction="20000"/>
          </a:bodyPr>
          <a:lstStyle/>
          <a:p>
            <a:pPr lvl="0"/>
            <a:r>
              <a:rPr lang="en-US" dirty="0"/>
              <a:t>District or school receives actual knowledge of conduct that may constitute sexual harassment.</a:t>
            </a:r>
          </a:p>
          <a:p>
            <a:pPr lvl="0"/>
            <a:r>
              <a:rPr lang="en-US" dirty="0"/>
              <a:t>District-level or school-based Title IX Coordinator meets with alleged victim to discuss supportive measures and the process for filing a formal complaint.</a:t>
            </a:r>
          </a:p>
          <a:p>
            <a:pPr lvl="0"/>
            <a:r>
              <a:rPr lang="en-US" dirty="0"/>
              <a:t>Investigator leads the investigation after the formal complaint is in place and written notice is given to the involved individuals and their parents/guardians. Investigator gathers and reviews evidence, and prepares an investigative report; the involved individuals and their parents/guardians review and respond to the report.</a:t>
            </a:r>
          </a:p>
          <a:p>
            <a:pPr lvl="0"/>
            <a:r>
              <a:rPr lang="en-US" dirty="0"/>
              <a:t>Decision-maker provides opportunity for involved individuals and their parents/guardians to prepare written questions to be answered by the other side. Decision-maker reviews all materials and makes a written responsibility determination – an impartial determination as to whether the alleged conduct occurred – including sanctions.</a:t>
            </a:r>
          </a:p>
        </p:txBody>
      </p:sp>
      <p:sp>
        <p:nvSpPr>
          <p:cNvPr id="4" name="Footer Placeholder 3">
            <a:extLst>
              <a:ext uri="{FF2B5EF4-FFF2-40B4-BE49-F238E27FC236}">
                <a16:creationId xmlns:a16="http://schemas.microsoft.com/office/drawing/2014/main" id="{CC21FC1E-8253-4B42-A38F-B3ADF8982644}"/>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080708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F342-A94F-0642-8C6D-1FF2B4165160}"/>
              </a:ext>
            </a:extLst>
          </p:cNvPr>
          <p:cNvSpPr>
            <a:spLocks noGrp="1"/>
          </p:cNvSpPr>
          <p:nvPr>
            <p:ph type="title"/>
          </p:nvPr>
        </p:nvSpPr>
        <p:spPr/>
        <p:txBody>
          <a:bodyPr>
            <a:normAutofit fontScale="90000"/>
          </a:bodyPr>
          <a:lstStyle/>
          <a:p>
            <a:r>
              <a:rPr lang="en-US" dirty="0"/>
              <a:t>What else should schools and districts know?</a:t>
            </a:r>
            <a:br>
              <a:rPr lang="en-US" dirty="0"/>
            </a:br>
            <a:r>
              <a:rPr lang="en-US" b="1" dirty="0"/>
              <a:t>Relation to other laws</a:t>
            </a:r>
          </a:p>
        </p:txBody>
      </p:sp>
      <p:sp>
        <p:nvSpPr>
          <p:cNvPr id="3" name="Content Placeholder 2">
            <a:extLst>
              <a:ext uri="{FF2B5EF4-FFF2-40B4-BE49-F238E27FC236}">
                <a16:creationId xmlns:a16="http://schemas.microsoft.com/office/drawing/2014/main" id="{BA1C3B4A-A63C-A540-A51C-713C8E0EA7B3}"/>
              </a:ext>
            </a:extLst>
          </p:cNvPr>
          <p:cNvSpPr>
            <a:spLocks noGrp="1"/>
          </p:cNvSpPr>
          <p:nvPr>
            <p:ph idx="1"/>
          </p:nvPr>
        </p:nvSpPr>
        <p:spPr/>
        <p:txBody>
          <a:bodyPr>
            <a:normAutofit/>
          </a:bodyPr>
          <a:lstStyle/>
          <a:p>
            <a:pPr lvl="0"/>
            <a:r>
              <a:rPr lang="en-US" dirty="0"/>
              <a:t>A school or district may not restrict rights protected under the U.S. Constitution, including the First, Fifth, and Fourteenth Amendments.</a:t>
            </a:r>
          </a:p>
          <a:p>
            <a:pPr lvl="0"/>
            <a:r>
              <a:rPr lang="en-US" dirty="0"/>
              <a:t>The new regulations set minimum requirements for Title IX compliance. State and local law may prescribe additional responsibilities related to a district’s response to sexual harassment allegations. In cases of conflict, however, the new regulations preempt state and local law.</a:t>
            </a:r>
          </a:p>
          <a:p>
            <a:endParaRPr lang="en-US" dirty="0"/>
          </a:p>
        </p:txBody>
      </p:sp>
      <p:sp>
        <p:nvSpPr>
          <p:cNvPr id="4" name="Footer Placeholder 3">
            <a:extLst>
              <a:ext uri="{FF2B5EF4-FFF2-40B4-BE49-F238E27FC236}">
                <a16:creationId xmlns:a16="http://schemas.microsoft.com/office/drawing/2014/main" id="{B7463260-9145-434A-A4A8-E02FCA8EBDF6}"/>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298221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F342-A94F-0642-8C6D-1FF2B4165160}"/>
              </a:ext>
            </a:extLst>
          </p:cNvPr>
          <p:cNvSpPr>
            <a:spLocks noGrp="1"/>
          </p:cNvSpPr>
          <p:nvPr>
            <p:ph type="title"/>
          </p:nvPr>
        </p:nvSpPr>
        <p:spPr/>
        <p:txBody>
          <a:bodyPr>
            <a:normAutofit fontScale="90000"/>
          </a:bodyPr>
          <a:lstStyle/>
          <a:p>
            <a:r>
              <a:rPr lang="en-US" dirty="0"/>
              <a:t>Preparing for Title IX Compliance</a:t>
            </a:r>
            <a:br>
              <a:rPr lang="en-US" dirty="0"/>
            </a:br>
            <a:r>
              <a:rPr lang="en-US" b="1" dirty="0"/>
              <a:t>Examples of school and district actions</a:t>
            </a:r>
          </a:p>
        </p:txBody>
      </p:sp>
      <p:sp>
        <p:nvSpPr>
          <p:cNvPr id="3" name="Content Placeholder 2">
            <a:extLst>
              <a:ext uri="{FF2B5EF4-FFF2-40B4-BE49-F238E27FC236}">
                <a16:creationId xmlns:a16="http://schemas.microsoft.com/office/drawing/2014/main" id="{BA1C3B4A-A63C-A540-A51C-713C8E0EA7B3}"/>
              </a:ext>
            </a:extLst>
          </p:cNvPr>
          <p:cNvSpPr>
            <a:spLocks noGrp="1"/>
          </p:cNvSpPr>
          <p:nvPr>
            <p:ph idx="1"/>
          </p:nvPr>
        </p:nvSpPr>
        <p:spPr/>
        <p:txBody>
          <a:bodyPr>
            <a:normAutofit fontScale="92500"/>
          </a:bodyPr>
          <a:lstStyle/>
          <a:p>
            <a:r>
              <a:rPr lang="en-US" dirty="0"/>
              <a:t>Review and revise Title IX policies and procedures. </a:t>
            </a:r>
          </a:p>
          <a:p>
            <a:r>
              <a:rPr lang="en-US" dirty="0"/>
              <a:t>Review and revise codes of conduct and handbooks.</a:t>
            </a:r>
          </a:p>
          <a:p>
            <a:r>
              <a:rPr lang="en-US" dirty="0"/>
              <a:t>Conduct professional development for Title IX team and staff, both at the centralized school district level and at individual schools.</a:t>
            </a:r>
          </a:p>
          <a:p>
            <a:r>
              <a:rPr lang="en-US" dirty="0"/>
              <a:t>Educate and train students and parents/guardians</a:t>
            </a:r>
          </a:p>
          <a:p>
            <a:r>
              <a:rPr lang="en-US" dirty="0"/>
              <a:t>Provide via the district website information such as Title IX Coordinator contact information, grievance process, and professional development materials.</a:t>
            </a:r>
          </a:p>
          <a:p>
            <a:endParaRPr lang="en-US" dirty="0"/>
          </a:p>
          <a:p>
            <a:endParaRPr lang="en-US" dirty="0"/>
          </a:p>
        </p:txBody>
      </p:sp>
      <p:sp>
        <p:nvSpPr>
          <p:cNvPr id="4" name="Footer Placeholder 3">
            <a:extLst>
              <a:ext uri="{FF2B5EF4-FFF2-40B4-BE49-F238E27FC236}">
                <a16:creationId xmlns:a16="http://schemas.microsoft.com/office/drawing/2014/main" id="{0669F97B-76B5-9B4C-A3A7-FF443CB4AB3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739851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6229-8778-AA41-A806-1616D6BF6D6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D55AA0A-60F8-2F4B-B5A1-5224D7810061}"/>
              </a:ext>
            </a:extLst>
          </p:cNvPr>
          <p:cNvSpPr>
            <a:spLocks noGrp="1"/>
          </p:cNvSpPr>
          <p:nvPr>
            <p:ph idx="1"/>
          </p:nvPr>
        </p:nvSpPr>
        <p:spPr/>
        <p:txBody>
          <a:bodyPr/>
          <a:lstStyle/>
          <a:p>
            <a:pPr marL="0" indent="0" algn="ctr">
              <a:buNone/>
            </a:pPr>
            <a:r>
              <a:rPr lang="en-US" dirty="0"/>
              <a:t>Contact:</a:t>
            </a:r>
          </a:p>
          <a:p>
            <a:pPr marL="0" indent="0" algn="ctr">
              <a:buNone/>
            </a:pPr>
            <a:r>
              <a:rPr lang="en-US" dirty="0"/>
              <a:t>Kaleva Law Office</a:t>
            </a:r>
          </a:p>
          <a:p>
            <a:pPr marL="0" indent="0" algn="ctr">
              <a:buNone/>
            </a:pPr>
            <a:r>
              <a:rPr lang="en-US" dirty="0"/>
              <a:t>406-542-1300</a:t>
            </a:r>
          </a:p>
          <a:p>
            <a:pPr marL="0" indent="0">
              <a:buNone/>
            </a:pPr>
            <a:r>
              <a:rPr lang="en-US" dirty="0"/>
              <a:t>				</a:t>
            </a:r>
          </a:p>
          <a:p>
            <a:pPr marL="0" indent="0">
              <a:buNone/>
            </a:pPr>
            <a:r>
              <a:rPr lang="en-US" dirty="0"/>
              <a:t>				Megan Morris							Elizabeth Crespo</a:t>
            </a:r>
          </a:p>
          <a:p>
            <a:pPr marL="0" indent="0">
              <a:buNone/>
            </a:pPr>
            <a:r>
              <a:rPr lang="en-US" dirty="0"/>
              <a:t>			</a:t>
            </a:r>
            <a:r>
              <a:rPr lang="en-US" dirty="0" err="1"/>
              <a:t>mdmorris@kalevalaw.com</a:t>
            </a:r>
            <a:r>
              <a:rPr lang="en-US" dirty="0"/>
              <a:t>				</a:t>
            </a:r>
            <a:r>
              <a:rPr lang="en-US" dirty="0" err="1"/>
              <a:t>ecrespo@kalevalaw.com</a:t>
            </a: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21612CA-4D45-F34A-A1D3-79FE5BB6613E}"/>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78954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2082-C2A8-6147-B32C-1C36DE3F0191}"/>
              </a:ext>
            </a:extLst>
          </p:cNvPr>
          <p:cNvSpPr>
            <a:spLocks noGrp="1"/>
          </p:cNvSpPr>
          <p:nvPr>
            <p:ph type="title"/>
          </p:nvPr>
        </p:nvSpPr>
        <p:spPr/>
        <p:txBody>
          <a:bodyPr/>
          <a:lstStyle/>
          <a:p>
            <a:r>
              <a:rPr lang="en-US" dirty="0"/>
              <a:t>Who’s who - Title IX Coordinator</a:t>
            </a:r>
          </a:p>
        </p:txBody>
      </p:sp>
      <p:sp>
        <p:nvSpPr>
          <p:cNvPr id="3" name="Content Placeholder 2">
            <a:extLst>
              <a:ext uri="{FF2B5EF4-FFF2-40B4-BE49-F238E27FC236}">
                <a16:creationId xmlns:a16="http://schemas.microsoft.com/office/drawing/2014/main" id="{5D3E8065-ACDF-0B4C-9522-CE1216302895}"/>
              </a:ext>
            </a:extLst>
          </p:cNvPr>
          <p:cNvSpPr>
            <a:spLocks noGrp="1"/>
          </p:cNvSpPr>
          <p:nvPr>
            <p:ph idx="1"/>
          </p:nvPr>
        </p:nvSpPr>
        <p:spPr/>
        <p:txBody>
          <a:bodyPr>
            <a:normAutofit fontScale="85000" lnSpcReduction="20000"/>
          </a:bodyPr>
          <a:lstStyle/>
          <a:p>
            <a:pPr lvl="0"/>
            <a:r>
              <a:rPr lang="en-US" dirty="0"/>
              <a:t>District must have at least one district-level Title IX Coordinator and can designate a Title IX Coordinator at each school.</a:t>
            </a:r>
            <a:endParaRPr lang="en-US" sz="1200" dirty="0"/>
          </a:p>
          <a:p>
            <a:pPr lvl="0"/>
            <a:r>
              <a:rPr lang="en-US" dirty="0"/>
              <a:t>The district-level or school-based Title IX Coordinator’s overall responsibility is to coordinate compliance efforts by, among other things:</a:t>
            </a:r>
            <a:endParaRPr lang="en-US" sz="1200" dirty="0"/>
          </a:p>
          <a:p>
            <a:pPr lvl="1"/>
            <a:r>
              <a:rPr lang="en-US" dirty="0"/>
              <a:t>Developing materials and ensuring that professional development occurs for staff involved in Title IX efforts.</a:t>
            </a:r>
            <a:endParaRPr lang="en-US" sz="1400" dirty="0"/>
          </a:p>
          <a:p>
            <a:pPr lvl="1"/>
            <a:r>
              <a:rPr lang="en-US" dirty="0"/>
              <a:t>Creating systems to centralize records and gather relevant data.</a:t>
            </a:r>
            <a:endParaRPr lang="en-US" sz="1400" dirty="0"/>
          </a:p>
          <a:p>
            <a:pPr lvl="1"/>
            <a:r>
              <a:rPr lang="en-US" dirty="0"/>
              <a:t>Meeting with alleged victim and his or her parents/guardians once made aware of alleged sexual harassment (</a:t>
            </a:r>
            <a:r>
              <a:rPr lang="en-US" u="sng" dirty="0"/>
              <a:t>cannot</a:t>
            </a:r>
            <a:r>
              <a:rPr lang="en-US" dirty="0"/>
              <a:t> be delegated to support staff).</a:t>
            </a:r>
            <a:endParaRPr lang="en-US" sz="1400" dirty="0"/>
          </a:p>
          <a:p>
            <a:pPr lvl="1"/>
            <a:r>
              <a:rPr lang="en-US" dirty="0"/>
              <a:t>Coordinating implementation of supportive measures.</a:t>
            </a:r>
            <a:endParaRPr lang="en-US" sz="1400" dirty="0"/>
          </a:p>
          <a:p>
            <a:pPr lvl="1"/>
            <a:r>
              <a:rPr lang="en-US" dirty="0"/>
              <a:t>Signing a formal complaint to initiate grievance process (</a:t>
            </a:r>
            <a:r>
              <a:rPr lang="en-US" u="sng" dirty="0"/>
              <a:t>cannot</a:t>
            </a:r>
            <a:r>
              <a:rPr lang="en-US" dirty="0"/>
              <a:t> be delegated to support staff).</a:t>
            </a:r>
            <a:endParaRPr lang="en-US" sz="1400" dirty="0"/>
          </a:p>
        </p:txBody>
      </p:sp>
      <p:sp>
        <p:nvSpPr>
          <p:cNvPr id="4" name="Footer Placeholder 3">
            <a:extLst>
              <a:ext uri="{FF2B5EF4-FFF2-40B4-BE49-F238E27FC236}">
                <a16:creationId xmlns:a16="http://schemas.microsoft.com/office/drawing/2014/main" id="{5947137A-59EE-B142-84A0-07356BB38A79}"/>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57811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87C8-9A50-D44B-965B-2C9019F652B8}"/>
              </a:ext>
            </a:extLst>
          </p:cNvPr>
          <p:cNvSpPr>
            <a:spLocks noGrp="1"/>
          </p:cNvSpPr>
          <p:nvPr>
            <p:ph type="title"/>
          </p:nvPr>
        </p:nvSpPr>
        <p:spPr/>
        <p:txBody>
          <a:bodyPr/>
          <a:lstStyle/>
          <a:p>
            <a:r>
              <a:rPr lang="en-US" dirty="0"/>
              <a:t>Who’s who – Title IX Coordinator</a:t>
            </a:r>
          </a:p>
        </p:txBody>
      </p:sp>
      <p:sp>
        <p:nvSpPr>
          <p:cNvPr id="3" name="Content Placeholder 2">
            <a:extLst>
              <a:ext uri="{FF2B5EF4-FFF2-40B4-BE49-F238E27FC236}">
                <a16:creationId xmlns:a16="http://schemas.microsoft.com/office/drawing/2014/main" id="{5C9BB748-CF2C-AA44-8CC1-219FF7222DA8}"/>
              </a:ext>
            </a:extLst>
          </p:cNvPr>
          <p:cNvSpPr>
            <a:spLocks noGrp="1"/>
          </p:cNvSpPr>
          <p:nvPr>
            <p:ph idx="1"/>
          </p:nvPr>
        </p:nvSpPr>
        <p:spPr/>
        <p:txBody>
          <a:bodyPr>
            <a:normAutofit fontScale="77500" lnSpcReduction="20000"/>
          </a:bodyPr>
          <a:lstStyle/>
          <a:p>
            <a:pPr lvl="0"/>
            <a:r>
              <a:rPr lang="en-US" dirty="0"/>
              <a:t>As a practical matter, certain Title IX Coordinator responsibilities are more appropriately carried out at one level – district or school.</a:t>
            </a:r>
            <a:endParaRPr lang="en-US" sz="1200" dirty="0"/>
          </a:p>
          <a:p>
            <a:pPr lvl="0"/>
            <a:r>
              <a:rPr lang="en-US" dirty="0"/>
              <a:t>The district-level Title IX Coordinator should, for example:</a:t>
            </a:r>
            <a:endParaRPr lang="en-US" sz="1200" dirty="0"/>
          </a:p>
          <a:p>
            <a:pPr lvl="1"/>
            <a:r>
              <a:rPr lang="en-US" dirty="0"/>
              <a:t>Develop materials and ensure that professional development occurs for staff involved in Title IX efforts.</a:t>
            </a:r>
            <a:endParaRPr lang="en-US" sz="1400" dirty="0"/>
          </a:p>
          <a:p>
            <a:pPr lvl="1"/>
            <a:r>
              <a:rPr lang="en-US" dirty="0"/>
              <a:t>Create systems to centralize records and gather relevant data.</a:t>
            </a:r>
            <a:endParaRPr lang="en-US" sz="1400" dirty="0"/>
          </a:p>
          <a:p>
            <a:pPr lvl="0"/>
            <a:r>
              <a:rPr lang="en-US" b="1" dirty="0"/>
              <a:t>The school-based Title IX Coordinator should, for example:</a:t>
            </a:r>
          </a:p>
          <a:p>
            <a:pPr lvl="1"/>
            <a:r>
              <a:rPr lang="en-US" dirty="0"/>
              <a:t>Meet with alleged victim and his or her parents/guardians once made aware of alleged sexual harassment (</a:t>
            </a:r>
            <a:r>
              <a:rPr lang="en-US" u="sng" dirty="0"/>
              <a:t>cannot</a:t>
            </a:r>
            <a:r>
              <a:rPr lang="en-US" dirty="0"/>
              <a:t> be delegated to support staff).</a:t>
            </a:r>
            <a:endParaRPr lang="en-US" sz="1400" dirty="0"/>
          </a:p>
          <a:p>
            <a:pPr lvl="1"/>
            <a:r>
              <a:rPr lang="en-US" dirty="0"/>
              <a:t>Coordinate implementation of supportive measures.</a:t>
            </a:r>
            <a:endParaRPr lang="en-US" sz="1400" dirty="0"/>
          </a:p>
          <a:p>
            <a:pPr lvl="1"/>
            <a:r>
              <a:rPr lang="en-US" dirty="0"/>
              <a:t>Sign a formal complaint to initiate grievance process (</a:t>
            </a:r>
            <a:r>
              <a:rPr lang="en-US" u="sng" dirty="0"/>
              <a:t>cannot</a:t>
            </a:r>
            <a:r>
              <a:rPr lang="en-US" dirty="0"/>
              <a:t> be delegated to support staff).</a:t>
            </a:r>
            <a:endParaRPr lang="en-US" sz="1400" dirty="0"/>
          </a:p>
        </p:txBody>
      </p:sp>
      <p:sp>
        <p:nvSpPr>
          <p:cNvPr id="4" name="Footer Placeholder 3">
            <a:extLst>
              <a:ext uri="{FF2B5EF4-FFF2-40B4-BE49-F238E27FC236}">
                <a16:creationId xmlns:a16="http://schemas.microsoft.com/office/drawing/2014/main" id="{23DD3277-6C22-D447-8576-205844FC4DA0}"/>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53731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DBA9-D82B-8C4E-B8DA-E74E59A410F3}"/>
              </a:ext>
            </a:extLst>
          </p:cNvPr>
          <p:cNvSpPr>
            <a:spLocks noGrp="1"/>
          </p:cNvSpPr>
          <p:nvPr>
            <p:ph type="title"/>
          </p:nvPr>
        </p:nvSpPr>
        <p:spPr/>
        <p:txBody>
          <a:bodyPr/>
          <a:lstStyle/>
          <a:p>
            <a:r>
              <a:rPr lang="en-US" dirty="0"/>
              <a:t>Who’s who - Investigator</a:t>
            </a:r>
          </a:p>
        </p:txBody>
      </p:sp>
      <p:sp>
        <p:nvSpPr>
          <p:cNvPr id="3" name="Content Placeholder 2">
            <a:extLst>
              <a:ext uri="{FF2B5EF4-FFF2-40B4-BE49-F238E27FC236}">
                <a16:creationId xmlns:a16="http://schemas.microsoft.com/office/drawing/2014/main" id="{AAA20277-EDB6-D74C-81AE-EE103C188062}"/>
              </a:ext>
            </a:extLst>
          </p:cNvPr>
          <p:cNvSpPr>
            <a:spLocks noGrp="1"/>
          </p:cNvSpPr>
          <p:nvPr>
            <p:ph idx="1"/>
          </p:nvPr>
        </p:nvSpPr>
        <p:spPr/>
        <p:txBody>
          <a:bodyPr>
            <a:normAutofit fontScale="92500" lnSpcReduction="10000"/>
          </a:bodyPr>
          <a:lstStyle/>
          <a:p>
            <a:pPr lvl="0"/>
            <a:r>
              <a:rPr lang="en-US" dirty="0"/>
              <a:t>The school-based Investigator carries out an investigation by conducting interviews of the involved individuals and witnesses, collecting documentary and other evidence, and drafting an investigative report.</a:t>
            </a:r>
          </a:p>
          <a:p>
            <a:pPr lvl="0"/>
            <a:r>
              <a:rPr lang="en-US" dirty="0"/>
              <a:t>The school-based Title IX Coordinator may serve as Investigator, but the person cannot have a conflict of interest or bias.</a:t>
            </a:r>
          </a:p>
          <a:p>
            <a:pPr lvl="0"/>
            <a:r>
              <a:rPr lang="en-US" dirty="0"/>
              <a:t>As a practical matter, Investigator may be an administrator such as the assistant principal.</a:t>
            </a:r>
          </a:p>
          <a:p>
            <a:pPr lvl="0"/>
            <a:r>
              <a:rPr lang="en-US" dirty="0"/>
              <a:t>For bigger schools you do have the option of having a district-based investigator AND a school-based investigator.  Districts can outsource the investigation.</a:t>
            </a:r>
          </a:p>
        </p:txBody>
      </p:sp>
      <p:sp>
        <p:nvSpPr>
          <p:cNvPr id="4" name="Footer Placeholder 3">
            <a:extLst>
              <a:ext uri="{FF2B5EF4-FFF2-40B4-BE49-F238E27FC236}">
                <a16:creationId xmlns:a16="http://schemas.microsoft.com/office/drawing/2014/main" id="{7FB267CC-8A4A-8949-8DEA-0F26E9696FE6}"/>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77209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DBA9-D82B-8C4E-B8DA-E74E59A410F3}"/>
              </a:ext>
            </a:extLst>
          </p:cNvPr>
          <p:cNvSpPr>
            <a:spLocks noGrp="1"/>
          </p:cNvSpPr>
          <p:nvPr>
            <p:ph type="title"/>
          </p:nvPr>
        </p:nvSpPr>
        <p:spPr/>
        <p:txBody>
          <a:bodyPr/>
          <a:lstStyle/>
          <a:p>
            <a:r>
              <a:rPr lang="en-US" dirty="0"/>
              <a:t>Key Tasks of Investigator</a:t>
            </a:r>
          </a:p>
        </p:txBody>
      </p:sp>
      <p:sp>
        <p:nvSpPr>
          <p:cNvPr id="3" name="Content Placeholder 2">
            <a:extLst>
              <a:ext uri="{FF2B5EF4-FFF2-40B4-BE49-F238E27FC236}">
                <a16:creationId xmlns:a16="http://schemas.microsoft.com/office/drawing/2014/main" id="{AAA20277-EDB6-D74C-81AE-EE103C188062}"/>
              </a:ext>
            </a:extLst>
          </p:cNvPr>
          <p:cNvSpPr>
            <a:spLocks noGrp="1"/>
          </p:cNvSpPr>
          <p:nvPr>
            <p:ph idx="1"/>
          </p:nvPr>
        </p:nvSpPr>
        <p:spPr/>
        <p:txBody>
          <a:bodyPr>
            <a:normAutofit fontScale="92500" lnSpcReduction="10000"/>
          </a:bodyPr>
          <a:lstStyle/>
          <a:p>
            <a:pPr lvl="0"/>
            <a:r>
              <a:rPr lang="en-US" sz="1600" dirty="0"/>
              <a:t>The school-based Investigator carries out an investigation by conducting interviews of the involved individuals and witnesses, collecting documentary and other evidence, and drafting an investigative report.</a:t>
            </a:r>
          </a:p>
          <a:p>
            <a:pPr lvl="0"/>
            <a:r>
              <a:rPr lang="en-US" sz="1600" dirty="0"/>
              <a:t>The school-based Title IX Coordinator may serve as Investigator, but the person cannot have a conflict of interest or bias.</a:t>
            </a:r>
          </a:p>
          <a:p>
            <a:pPr lvl="0"/>
            <a:r>
              <a:rPr lang="en-US" sz="1600" dirty="0"/>
              <a:t>As a practical matter, Investigator may be an administrator such as the assistant principal.</a:t>
            </a:r>
          </a:p>
          <a:p>
            <a:pPr lvl="0"/>
            <a:r>
              <a:rPr lang="en-US" sz="1600" dirty="0"/>
              <a:t>For bigger schools you do have the option of having a district-based investigator AND a school-based investigator.  Districts can outsource the investigation.</a:t>
            </a:r>
          </a:p>
          <a:p>
            <a:r>
              <a:rPr lang="en-US" sz="1600" b="1" dirty="0"/>
              <a:t>Timelines and steps:  </a:t>
            </a:r>
            <a:r>
              <a:rPr lang="en-US" sz="1600" dirty="0"/>
              <a:t>The accused party must be given notice of the complaint and “sufficient details” along with “sufficient time” to prepare for the initial investigative interview.  After an investigation is complete, both parties and their representatives must be given electronic or paper copies of all evidence, and they have 10 days to review and respond to it.  The investigator then compiles an investigative report, which is given to both parties.  Once the investigative report is complete but prior to any final determination, the parties have another 10 days to respond to the investigative report, including the ability for the parties to ask written cross-examination questions to the other party. After all this, the decision-maker then compiles the final decision, which is shared with both parties, and the appeal process begins.</a:t>
            </a:r>
          </a:p>
        </p:txBody>
      </p:sp>
      <p:sp>
        <p:nvSpPr>
          <p:cNvPr id="4" name="Footer Placeholder 3">
            <a:extLst>
              <a:ext uri="{FF2B5EF4-FFF2-40B4-BE49-F238E27FC236}">
                <a16:creationId xmlns:a16="http://schemas.microsoft.com/office/drawing/2014/main" id="{7FB267CC-8A4A-8949-8DEA-0F26E9696FE6}"/>
              </a:ext>
            </a:extLst>
          </p:cNvPr>
          <p:cNvSpPr>
            <a:spLocks noGrp="1"/>
          </p:cNvSpPr>
          <p:nvPr>
            <p:ph type="ftr" sz="quarter" idx="11"/>
          </p:nvPr>
        </p:nvSpPr>
        <p:spPr/>
        <p:txBody>
          <a:bodyPr/>
          <a:lstStyle/>
          <a:p>
            <a:r>
              <a:rPr lang="en-US" dirty="0"/>
              <a:t>© 2020 Kaleva Law Office</a:t>
            </a:r>
          </a:p>
        </p:txBody>
      </p:sp>
    </p:spTree>
    <p:extLst>
      <p:ext uri="{BB962C8B-B14F-4D97-AF65-F5344CB8AC3E}">
        <p14:creationId xmlns:p14="http://schemas.microsoft.com/office/powerpoint/2010/main" val="248702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E65F-BBBD-1742-8104-F4A45F6334C0}"/>
              </a:ext>
            </a:extLst>
          </p:cNvPr>
          <p:cNvSpPr>
            <a:spLocks noGrp="1"/>
          </p:cNvSpPr>
          <p:nvPr>
            <p:ph type="title"/>
          </p:nvPr>
        </p:nvSpPr>
        <p:spPr/>
        <p:txBody>
          <a:bodyPr/>
          <a:lstStyle/>
          <a:p>
            <a:r>
              <a:rPr lang="en-US" dirty="0"/>
              <a:t>Who’s who – Decision Maker</a:t>
            </a:r>
          </a:p>
        </p:txBody>
      </p:sp>
      <p:sp>
        <p:nvSpPr>
          <p:cNvPr id="3" name="Content Placeholder 2">
            <a:extLst>
              <a:ext uri="{FF2B5EF4-FFF2-40B4-BE49-F238E27FC236}">
                <a16:creationId xmlns:a16="http://schemas.microsoft.com/office/drawing/2014/main" id="{4E9A1CA1-31C6-7B48-A9C7-C2CC952197CA}"/>
              </a:ext>
            </a:extLst>
          </p:cNvPr>
          <p:cNvSpPr>
            <a:spLocks noGrp="1"/>
          </p:cNvSpPr>
          <p:nvPr>
            <p:ph idx="1"/>
          </p:nvPr>
        </p:nvSpPr>
        <p:spPr/>
        <p:txBody>
          <a:bodyPr>
            <a:normAutofit fontScale="92500" lnSpcReduction="20000"/>
          </a:bodyPr>
          <a:lstStyle/>
          <a:p>
            <a:pPr lvl="0"/>
            <a:r>
              <a:rPr lang="en-US" dirty="0"/>
              <a:t>The school-based Decision-maker reaches the responsibility determination by applying the standard of evidence selected by the district: “</a:t>
            </a:r>
            <a:r>
              <a:rPr lang="en-US" b="1" dirty="0"/>
              <a:t>preponderance of the evidence</a:t>
            </a:r>
            <a:r>
              <a:rPr lang="en-US" dirty="0"/>
              <a:t>” or “clear and convincing.”</a:t>
            </a:r>
          </a:p>
          <a:p>
            <a:pPr lvl="0"/>
            <a:r>
              <a:rPr lang="en-US" dirty="0"/>
              <a:t>Neither the district-level Title IX Coordinator, school-based Title IX Coordinator, nor Investigator may also be Decision-maker. However, Investigator may offer recommendations to Decision-maker.</a:t>
            </a:r>
          </a:p>
          <a:p>
            <a:pPr lvl="0"/>
            <a:r>
              <a:rPr lang="en-US" dirty="0"/>
              <a:t>As a practical matter, Decision-maker may be the principal (the highest school-level administrator).</a:t>
            </a:r>
          </a:p>
          <a:p>
            <a:pPr lvl="0"/>
            <a:r>
              <a:rPr lang="en-US" dirty="0"/>
              <a:t>The regulations allow school to outsource this role. (KLO will be providing this service) but there still may need to be a district decision-maker for the discipline.</a:t>
            </a:r>
          </a:p>
        </p:txBody>
      </p:sp>
      <p:sp>
        <p:nvSpPr>
          <p:cNvPr id="4" name="Footer Placeholder 3">
            <a:extLst>
              <a:ext uri="{FF2B5EF4-FFF2-40B4-BE49-F238E27FC236}">
                <a16:creationId xmlns:a16="http://schemas.microsoft.com/office/drawing/2014/main" id="{D41F66AF-6231-C14D-A326-0AD530661F4E}"/>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970904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3018</TotalTime>
  <Words>4610</Words>
  <Application>Microsoft Office PowerPoint</Application>
  <PresentationFormat>Widescreen</PresentationFormat>
  <Paragraphs>303</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Garamond</vt:lpstr>
      <vt:lpstr>Georgia</vt:lpstr>
      <vt:lpstr>Organic</vt:lpstr>
      <vt:lpstr>The New Title IX Complaint Process</vt:lpstr>
      <vt:lpstr>What do the new regulations require?</vt:lpstr>
      <vt:lpstr>What do the new regulations require?</vt:lpstr>
      <vt:lpstr>What are the basic steps outlined in the new regulations?</vt:lpstr>
      <vt:lpstr>Who’s who - Title IX Coordinator</vt:lpstr>
      <vt:lpstr>Who’s who – Title IX Coordinator</vt:lpstr>
      <vt:lpstr>Who’s who - Investigator</vt:lpstr>
      <vt:lpstr>Key Tasks of Investigator</vt:lpstr>
      <vt:lpstr>Who’s who – Decision Maker</vt:lpstr>
      <vt:lpstr>Key Tasks of Decision Maker</vt:lpstr>
      <vt:lpstr>How is Discipline Handled?</vt:lpstr>
      <vt:lpstr>THINK ABOUT IT: Assessing coordination, staffing needs</vt:lpstr>
      <vt:lpstr>Actual Knowledge</vt:lpstr>
      <vt:lpstr>“Sexual Harassment” is conduct on the basis of sex that is…</vt:lpstr>
      <vt:lpstr>“Education program or activity”</vt:lpstr>
      <vt:lpstr>Comparing prior guidance to the new regulations</vt:lpstr>
      <vt:lpstr>What do the new regulations require?</vt:lpstr>
      <vt:lpstr>How should schools respond to sexual harassment allegations? The basic command</vt:lpstr>
      <vt:lpstr>How should schools respond to sexual harassment allegations? First, they need procedures that comply with the new regulations:</vt:lpstr>
      <vt:lpstr>How should schools respond to sexual harassment allegations? Overview of select general requirements the grievance process</vt:lpstr>
      <vt:lpstr>How should schools respond to sexual harassment allegations? Revisiting the basic steps outlined in the new regulations</vt:lpstr>
      <vt:lpstr>Meeting to Offer Supportive Measures</vt:lpstr>
      <vt:lpstr>Formal complaint to initiate the rest of the grievance process</vt:lpstr>
      <vt:lpstr>Grievance process after a formal complaint is filed</vt:lpstr>
      <vt:lpstr>Notice</vt:lpstr>
      <vt:lpstr>Investigation General requirements to remember</vt:lpstr>
      <vt:lpstr>Investigation What must the investigator do?</vt:lpstr>
      <vt:lpstr>Written Questions and Answers</vt:lpstr>
      <vt:lpstr>Responsibility Determination </vt:lpstr>
      <vt:lpstr>Appeal</vt:lpstr>
      <vt:lpstr>When must or may a school dismiss a formal complaint?</vt:lpstr>
      <vt:lpstr>Comparing prior guidance to the new regulations Examples of changed requirements</vt:lpstr>
      <vt:lpstr>Professional Development Requirements</vt:lpstr>
      <vt:lpstr>Professional Development Requirements</vt:lpstr>
      <vt:lpstr>Recordkeeping Requirements</vt:lpstr>
      <vt:lpstr>THINK ABOUT IT: Professional development, recordkeeping</vt:lpstr>
      <vt:lpstr>What do the new regulations require?</vt:lpstr>
      <vt:lpstr>What else should schools and districts know? Emergency removal and administrative leave</vt:lpstr>
      <vt:lpstr>What else should schools and districts know? Informal resolution process</vt:lpstr>
      <vt:lpstr>What else should schools and districts know? Relation to other laws</vt:lpstr>
      <vt:lpstr>Preparing for Title IX Compliance Examples of school and district actions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Title IX Complaint Process</dc:title>
  <dc:creator>Elizabeth O. Crespo</dc:creator>
  <cp:lastModifiedBy>Jeremy Locke</cp:lastModifiedBy>
  <cp:revision>23</cp:revision>
  <dcterms:created xsi:type="dcterms:W3CDTF">2020-07-22T13:37:40Z</dcterms:created>
  <dcterms:modified xsi:type="dcterms:W3CDTF">2021-10-06T20:37:38Z</dcterms:modified>
</cp:coreProperties>
</file>